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77" r:id="rId5"/>
    <p:sldId id="342" r:id="rId6"/>
    <p:sldId id="343" r:id="rId7"/>
    <p:sldId id="383" r:id="rId8"/>
    <p:sldId id="292" r:id="rId9"/>
    <p:sldId id="293" r:id="rId10"/>
    <p:sldId id="294" r:id="rId11"/>
    <p:sldId id="338" r:id="rId12"/>
    <p:sldId id="358" r:id="rId13"/>
    <p:sldId id="295" r:id="rId14"/>
    <p:sldId id="303" r:id="rId15"/>
    <p:sldId id="315" r:id="rId16"/>
    <p:sldId id="316" r:id="rId17"/>
    <p:sldId id="394" r:id="rId18"/>
    <p:sldId id="365" r:id="rId19"/>
    <p:sldId id="387" r:id="rId20"/>
    <p:sldId id="390" r:id="rId21"/>
    <p:sldId id="311" r:id="rId22"/>
    <p:sldId id="307" r:id="rId23"/>
    <p:sldId id="306" r:id="rId24"/>
    <p:sldId id="308" r:id="rId25"/>
    <p:sldId id="395" r:id="rId26"/>
    <p:sldId id="368" r:id="rId27"/>
    <p:sldId id="385" r:id="rId28"/>
    <p:sldId id="392" r:id="rId29"/>
    <p:sldId id="264" r:id="rId30"/>
    <p:sldId id="322" r:id="rId31"/>
    <p:sldId id="323" r:id="rId32"/>
    <p:sldId id="372" r:id="rId33"/>
    <p:sldId id="370" r:id="rId34"/>
    <p:sldId id="388" r:id="rId35"/>
    <p:sldId id="389" r:id="rId36"/>
    <p:sldId id="318" r:id="rId37"/>
    <p:sldId id="301" r:id="rId38"/>
    <p:sldId id="299" r:id="rId39"/>
    <p:sldId id="396" r:id="rId40"/>
    <p:sldId id="374" r:id="rId41"/>
    <p:sldId id="384" r:id="rId42"/>
    <p:sldId id="375" r:id="rId43"/>
    <p:sldId id="393" r:id="rId44"/>
    <p:sldId id="397" r:id="rId45"/>
    <p:sldId id="398" r:id="rId46"/>
    <p:sldId id="381" r:id="rId47"/>
    <p:sldId id="356" r:id="rId48"/>
    <p:sldId id="35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67C8"/>
    <a:srgbClr val="FFFF66"/>
    <a:srgbClr val="A98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–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64" autoAdjust="0"/>
    <p:restoredTop sz="86420" autoAdjust="0"/>
  </p:normalViewPr>
  <p:slideViewPr>
    <p:cSldViewPr>
      <p:cViewPr>
        <p:scale>
          <a:sx n="110" d="100"/>
          <a:sy n="110" d="100"/>
        </p:scale>
        <p:origin x="144" y="1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568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1.xml"/><Relationship Id="rId1" Type="http://schemas.openxmlformats.org/officeDocument/2006/relationships/slide" Target="slides/slide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24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39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5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99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02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68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30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0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36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39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32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28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70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10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90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70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7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z="1400" smtClean="0"/>
              <a:pPr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1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6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1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7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9" y="649287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5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7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z="1400" smtClean="0"/>
              <a:pPr/>
              <a:t>‹#›</a:t>
            </a:fld>
            <a:endParaRPr lang="en-US" sz="1400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9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5/28/25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jpg"/><Relationship Id="rId18" Type="http://schemas.openxmlformats.org/officeDocument/2006/relationships/image" Target="../media/image24.svg"/><Relationship Id="rId26" Type="http://schemas.openxmlformats.org/officeDocument/2006/relationships/image" Target="../media/image28.jpg"/><Relationship Id="rId3" Type="http://schemas.openxmlformats.org/officeDocument/2006/relationships/image" Target="../media/image16.png"/><Relationship Id="rId21" Type="http://schemas.openxmlformats.org/officeDocument/2006/relationships/hyperlink" Target="https://pixabay.com/en/economy-icons-stock-index-symbol-1294549/" TargetMode="External"/><Relationship Id="rId34" Type="http://schemas.openxmlformats.org/officeDocument/2006/relationships/image" Target="../media/image33.png"/><Relationship Id="rId7" Type="http://schemas.openxmlformats.org/officeDocument/2006/relationships/image" Target="../media/image18.png"/><Relationship Id="rId12" Type="http://schemas.openxmlformats.org/officeDocument/2006/relationships/hyperlink" Target="https://kevinmoerman.org/CV/" TargetMode="External"/><Relationship Id="rId17" Type="http://schemas.openxmlformats.org/officeDocument/2006/relationships/image" Target="../media/image23.png"/><Relationship Id="rId25" Type="http://schemas.openxmlformats.org/officeDocument/2006/relationships/hyperlink" Target="https://pixabay.com/en/ascending-graph-bar-graphs-progress-1173935/" TargetMode="External"/><Relationship Id="rId33" Type="http://schemas.openxmlformats.org/officeDocument/2006/relationships/hyperlink" Target="https://commons.wikimedia.org/wiki/File:User_icon_2.svg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pixabay.com/en/update-upgrade-renew-improve-1672356/" TargetMode="External"/><Relationship Id="rId20" Type="http://schemas.openxmlformats.org/officeDocument/2006/relationships/image" Target="../media/image25.png"/><Relationship Id="rId29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openclipart.org/detail/20498" TargetMode="External"/><Relationship Id="rId11" Type="http://schemas.openxmlformats.org/officeDocument/2006/relationships/image" Target="../media/image20.png"/><Relationship Id="rId24" Type="http://schemas.openxmlformats.org/officeDocument/2006/relationships/image" Target="../media/image27.png"/><Relationship Id="rId32" Type="http://schemas.openxmlformats.org/officeDocument/2006/relationships/image" Target="../media/image32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23" Type="http://schemas.openxmlformats.org/officeDocument/2006/relationships/hyperlink" Target="https://openclipart.org/detail/20500" TargetMode="External"/><Relationship Id="rId28" Type="http://schemas.openxmlformats.org/officeDocument/2006/relationships/image" Target="../media/image29.png"/><Relationship Id="rId10" Type="http://schemas.openxmlformats.org/officeDocument/2006/relationships/hyperlink" Target="http://stackoverflow.com/questions/30147879/how-to-draw-a-linear-gradient-circle-by-svg" TargetMode="External"/><Relationship Id="rId19" Type="http://schemas.openxmlformats.org/officeDocument/2006/relationships/hyperlink" Target="https://www.digitalobservatory.net.au/qut-digital-observatory/" TargetMode="External"/><Relationship Id="rId31" Type="http://schemas.openxmlformats.org/officeDocument/2006/relationships/image" Target="../media/image31.png"/><Relationship Id="rId4" Type="http://schemas.openxmlformats.org/officeDocument/2006/relationships/hyperlink" Target="https://pixabay.com/en/menu-gui-interface-template-ui-303121/" TargetMode="External"/><Relationship Id="rId9" Type="http://schemas.openxmlformats.org/officeDocument/2006/relationships/image" Target="../media/image19.png"/><Relationship Id="rId14" Type="http://schemas.openxmlformats.org/officeDocument/2006/relationships/hyperlink" Target="https://benefit.housecontents.co.kr/entry/kpi%ED%95%B5%EC%8B%AC-%EC%84%B1%EA%B3%BC-%EC%A7%80%ED%91%9C-%EB%AA%A9%ED%91%9C-%EC%84%A4%EC%A0%95-%EC%A4%91%EC%9A%94%EC%84%B1-%EC%98%88%EC%8B%9C-%EC%9E%91%EC%84%B1-%EB%B0%A9%EB%B2%95" TargetMode="External"/><Relationship Id="rId22" Type="http://schemas.openxmlformats.org/officeDocument/2006/relationships/image" Target="../media/image26.png"/><Relationship Id="rId27" Type="http://schemas.openxmlformats.org/officeDocument/2006/relationships/hyperlink" Target="https://courses.lumenlearning.com/vccs-mkt100-17fa/chapter/reading-measuring-marketing-communication-effectiveness/" TargetMode="External"/><Relationship Id="rId30" Type="http://schemas.openxmlformats.org/officeDocument/2006/relationships/hyperlink" Target="https://www.the-generous-husband.com/2020/01/07/suggestions-feedback-and-push-back/" TargetMode="External"/><Relationship Id="rId35" Type="http://schemas.openxmlformats.org/officeDocument/2006/relationships/hyperlink" Target="https://openclipart.org/detail/1646/female-user-icon-by-dagobert83" TargetMode="External"/><Relationship Id="rId8" Type="http://schemas.openxmlformats.org/officeDocument/2006/relationships/hyperlink" Target="https://freepngimg.com/png/49039-risk-free-transparent-image-h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commons.wikimedia.org/wiki/File:User_icon_2.svg" TargetMode="External"/><Relationship Id="rId7" Type="http://schemas.openxmlformats.org/officeDocument/2006/relationships/hyperlink" Target="https://openclipart.org/detail/20498" TargetMode="External"/><Relationship Id="rId12" Type="http://schemas.openxmlformats.org/officeDocument/2006/relationships/image" Target="../media/image3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hyperlink" Target="https://freepngimg.com/png/26765-software-photos" TargetMode="External"/><Relationship Id="rId5" Type="http://schemas.openxmlformats.org/officeDocument/2006/relationships/hyperlink" Target="https://pixabay.com/en/menu-gui-interface-template-ui-303121/" TargetMode="External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hyperlink" Target="https://freepngimg.com/png/49039-risk-free-transparent-image-h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xfuel.com/en/search?q=analysing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64495-educational-reading-e-learning-education-technology-icon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2.png"/><Relationship Id="rId3" Type="http://schemas.openxmlformats.org/officeDocument/2006/relationships/hyperlink" Target="https://kevinmoerman.org/CV/" TargetMode="External"/><Relationship Id="rId7" Type="http://schemas.openxmlformats.org/officeDocument/2006/relationships/hyperlink" Target="https://pixabay.com/en/update-upgrade-renew-improve-1672356/" TargetMode="External"/><Relationship Id="rId12" Type="http://schemas.openxmlformats.org/officeDocument/2006/relationships/hyperlink" Target="https://pixabay.com/en/economy-icons-stock-index-symbol-1294549/" TargetMode="External"/><Relationship Id="rId2" Type="http://schemas.openxmlformats.org/officeDocument/2006/relationships/image" Target="../media/image20.png"/><Relationship Id="rId16" Type="http://schemas.openxmlformats.org/officeDocument/2006/relationships/hyperlink" Target="https://freepngimg.com/png/26765-software-photo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hyperlink" Target="https://benefit.housecontents.co.kr/entry/kpi%ED%95%B5%EC%8B%AC-%EC%84%B1%EA%B3%BC-%EC%A7%80%ED%91%9C-%EB%AA%A9%ED%91%9C-%EC%84%A4%EC%A0%95-%EC%A4%91%EC%9A%94%EC%84%B1-%EC%98%88%EC%8B%9C-%EC%9E%91%EC%84%B1-%EB%B0%A9%EB%B2%95" TargetMode="External"/><Relationship Id="rId15" Type="http://schemas.openxmlformats.org/officeDocument/2006/relationships/image" Target="../media/image53.png"/><Relationship Id="rId10" Type="http://schemas.openxmlformats.org/officeDocument/2006/relationships/hyperlink" Target="https://www.digitalobservatory.net.au/qut-digital-observatory/" TargetMode="External"/><Relationship Id="rId4" Type="http://schemas.openxmlformats.org/officeDocument/2006/relationships/image" Target="../media/image21.jpg"/><Relationship Id="rId9" Type="http://schemas.openxmlformats.org/officeDocument/2006/relationships/image" Target="../media/image24.svg"/><Relationship Id="rId14" Type="http://schemas.openxmlformats.org/officeDocument/2006/relationships/hyperlink" Target="https://openclipart.org/detail/1646/female-user-icon-by-dagobert83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hyperlink" Target="https://commons.wikimedia.org/wiki/File:User_icon_2.svg" TargetMode="External"/><Relationship Id="rId3" Type="http://schemas.openxmlformats.org/officeDocument/2006/relationships/image" Target="../media/image30.jpg"/><Relationship Id="rId7" Type="http://schemas.openxmlformats.org/officeDocument/2006/relationships/image" Target="../media/image23.png"/><Relationship Id="rId12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ixabay.com/en/economy-icons-stock-index-symbol-1294549/" TargetMode="External"/><Relationship Id="rId11" Type="http://schemas.openxmlformats.org/officeDocument/2006/relationships/hyperlink" Target="https://freepngimg.com/png/49039-risk-free-transparent-image-hd" TargetMode="External"/><Relationship Id="rId5" Type="http://schemas.openxmlformats.org/officeDocument/2006/relationships/image" Target="../media/image25.png"/><Relationship Id="rId15" Type="http://schemas.openxmlformats.org/officeDocument/2006/relationships/hyperlink" Target="https://freepngimg.com/png/26765-software-photos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www.the-generous-husband.com/2020/01/07/suggestions-feedback-and-push-back/" TargetMode="External"/><Relationship Id="rId9" Type="http://schemas.openxmlformats.org/officeDocument/2006/relationships/hyperlink" Target="https://www.digitalobservatory.net.au/qut-digital-observatory/" TargetMode="External"/><Relationship Id="rId1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hyperlink" Target="https://freepngimg.com/png/63201-information-network-computer-internet-data-icon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svg"/><Relationship Id="rId3" Type="http://schemas.openxmlformats.org/officeDocument/2006/relationships/hyperlink" Target="https://pixabay.com/en/menu-gui-interface-template-ui-303121/" TargetMode="External"/><Relationship Id="rId7" Type="http://schemas.openxmlformats.org/officeDocument/2006/relationships/hyperlink" Target="https://courses.lumenlearning.com/vccs-mkt100-17fa/chapter/reading-measuring-marketing-communication-effectiveness/" TargetMode="External"/><Relationship Id="rId12" Type="http://schemas.openxmlformats.org/officeDocument/2006/relationships/image" Target="../media/image23.png"/><Relationship Id="rId17" Type="http://schemas.openxmlformats.org/officeDocument/2006/relationships/image" Target="../media/image3.jpeg"/><Relationship Id="rId2" Type="http://schemas.openxmlformats.org/officeDocument/2006/relationships/image" Target="../media/image16.png"/><Relationship Id="rId16" Type="http://schemas.openxmlformats.org/officeDocument/2006/relationships/hyperlink" Target="https://ceaksan.com/tr/dashboard-nedir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g"/><Relationship Id="rId11" Type="http://schemas.openxmlformats.org/officeDocument/2006/relationships/hyperlink" Target="https://freepngimg.com/png/26765-software-photos" TargetMode="External"/><Relationship Id="rId5" Type="http://schemas.openxmlformats.org/officeDocument/2006/relationships/hyperlink" Target="https://pixabay.com/en/ascending-graph-bar-graphs-progress-1173935/" TargetMode="External"/><Relationship Id="rId15" Type="http://schemas.openxmlformats.org/officeDocument/2006/relationships/image" Target="../media/image74.jpeg"/><Relationship Id="rId10" Type="http://schemas.openxmlformats.org/officeDocument/2006/relationships/image" Target="../media/image36.png"/><Relationship Id="rId4" Type="http://schemas.openxmlformats.org/officeDocument/2006/relationships/image" Target="../media/image27.png"/><Relationship Id="rId9" Type="http://schemas.openxmlformats.org/officeDocument/2006/relationships/hyperlink" Target="https://commons.wikimedia.org/wiki/File:User_icon_2.svg" TargetMode="External"/><Relationship Id="rId14" Type="http://schemas.openxmlformats.org/officeDocument/2006/relationships/hyperlink" Target="https://www.digitalobservatory.net.au/qut-digital-observatory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hyperlink" Target="https://pixabay.com/en/graph-pie-chart-business-finance-963016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ysliit-my.sharepoint.com/:v:/g/personal/it21270956_my_sliit_lk/EQ7p_ZS4JGRJt4JHPHd7b-YBE6dhzrj4NKx8ZuZBThKtcw?nav=eyJyZWZlcnJhbEluZm8iOnsicmVmZXJyYWxBcHAiOiJPbmVEcml2ZUZvckJ1c2luZXNzIiwicmVmZXJyYWxBcHBQbGF0Zm9ybSI6IldlYiIsInJlZmVycmFsTW9kZSI6InZpZXciLCJyZWZlcnJhbFZpZXciOiJNeUZpbGVzTGlua0NvcHkifX0&amp;e=0XW1S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hyperlink" Target="https://www.flickr.com/photos/137713708@N03/23778637103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hyperlink" Target="https://freepngimg.com/png/6108-handshake-png-hands-image-downloa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880" y="1496774"/>
            <a:ext cx="10942240" cy="2616696"/>
          </a:xfrm>
        </p:spPr>
        <p:txBody>
          <a:bodyPr>
            <a:normAutofit fontScale="90000"/>
          </a:bodyPr>
          <a:lstStyle/>
          <a:p>
            <a:r>
              <a:rPr lang="en-LK" b="1" dirty="0"/>
              <a:t>Automated Man Power Allocation By Performance  Analysis and Project Categorization For Construction Projects</a:t>
            </a:r>
            <a:br>
              <a:rPr lang="en-LK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608626"/>
            <a:ext cx="8534400" cy="17526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24-25J-018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FFF406-7026-277A-7435-9DB4C399B4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264352" y="3956683"/>
            <a:ext cx="2711624" cy="2161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77A1EF46-2E48-65CA-6242-254D55269C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18B36-3E88-4318-8526-6BB14577E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K" dirty="0"/>
          </a:p>
          <a:p>
            <a:endParaRPr lang="en-LK" dirty="0"/>
          </a:p>
          <a:p>
            <a:endParaRPr lang="en-LK" dirty="0"/>
          </a:p>
          <a:p>
            <a:pPr marL="0" indent="0">
              <a:buNone/>
            </a:pPr>
            <a:endParaRPr lang="en-LK" dirty="0"/>
          </a:p>
          <a:p>
            <a:endParaRPr lang="en-LK" dirty="0"/>
          </a:p>
          <a:p>
            <a:endParaRPr lang="en-LK" dirty="0"/>
          </a:p>
          <a:p>
            <a:endParaRPr lang="en-LK" dirty="0"/>
          </a:p>
          <a:p>
            <a:endParaRPr lang="en-LK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AAFEF-21F0-1EDD-78D1-BF82C7255329}"/>
              </a:ext>
            </a:extLst>
          </p:cNvPr>
          <p:cNvSpPr txBox="1"/>
          <p:nvPr/>
        </p:nvSpPr>
        <p:spPr>
          <a:xfrm>
            <a:off x="8256680" y="854455"/>
            <a:ext cx="3960000" cy="1692000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Project Categorization</a:t>
            </a:r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</p:txBody>
      </p:sp>
      <p:pic>
        <p:nvPicPr>
          <p:cNvPr id="96" name="Picture 95" descr="A blue and white rectangular object with lines&#10;&#10;Description automatically generated">
            <a:extLst>
              <a:ext uri="{FF2B5EF4-FFF2-40B4-BE49-F238E27FC236}">
                <a16:creationId xmlns:a16="http://schemas.microsoft.com/office/drawing/2014/main" id="{5D96DE39-74CE-CC74-B1E4-5C8765AB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11305" y="1413999"/>
            <a:ext cx="180000" cy="14174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2F685C26-253E-7242-FE3F-BE2032685F18}"/>
              </a:ext>
            </a:extLst>
          </p:cNvPr>
          <p:cNvSpPr txBox="1"/>
          <p:nvPr/>
        </p:nvSpPr>
        <p:spPr>
          <a:xfrm>
            <a:off x="8684889" y="1558498"/>
            <a:ext cx="860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Enters Upcoming  Project Details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F174E22-D410-6B02-481B-09EA4954CCEB}"/>
              </a:ext>
            </a:extLst>
          </p:cNvPr>
          <p:cNvSpPr txBox="1"/>
          <p:nvPr/>
        </p:nvSpPr>
        <p:spPr>
          <a:xfrm>
            <a:off x="8154884" y="1165565"/>
            <a:ext cx="32580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>
                <a:solidFill>
                  <a:schemeClr val="accent1">
                    <a:lumMod val="75000"/>
                  </a:schemeClr>
                </a:solidFill>
              </a:rPr>
              <a:t>Classifying Projects According to Criteria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58F21E7-CEE9-0429-EAE7-B6ED562FE71D}"/>
              </a:ext>
            </a:extLst>
          </p:cNvPr>
          <p:cNvCxnSpPr>
            <a:cxnSpLocks/>
          </p:cNvCxnSpPr>
          <p:nvPr/>
        </p:nvCxnSpPr>
        <p:spPr>
          <a:xfrm>
            <a:off x="9513814" y="1494993"/>
            <a:ext cx="21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A paper with a pencil and check marks&#10;&#10;Description automatically generated">
            <a:extLst>
              <a:ext uri="{FF2B5EF4-FFF2-40B4-BE49-F238E27FC236}">
                <a16:creationId xmlns:a16="http://schemas.microsoft.com/office/drawing/2014/main" id="{68F1A419-A295-80C0-B49A-46CA082CB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914454" y="1397920"/>
            <a:ext cx="180000" cy="1800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5540B5F-B373-4FD0-4FE8-D714DAE5B4AC}"/>
              </a:ext>
            </a:extLst>
          </p:cNvPr>
          <p:cNvSpPr txBox="1"/>
          <p:nvPr/>
        </p:nvSpPr>
        <p:spPr>
          <a:xfrm>
            <a:off x="9532974" y="1607084"/>
            <a:ext cx="985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Projects Classification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FFE85CBC-AA87-A72F-BB7F-0CB19AF7CA8A}"/>
              </a:ext>
            </a:extLst>
          </p:cNvPr>
          <p:cNvSpPr/>
          <p:nvPr/>
        </p:nvSpPr>
        <p:spPr>
          <a:xfrm>
            <a:off x="8587182" y="1132666"/>
            <a:ext cx="2319056" cy="1068668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2038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806DE3C-012A-FD8F-557A-CD48846AEB72}"/>
              </a:ext>
            </a:extLst>
          </p:cNvPr>
          <p:cNvCxnSpPr>
            <a:cxnSpLocks/>
          </p:cNvCxnSpPr>
          <p:nvPr/>
        </p:nvCxnSpPr>
        <p:spPr>
          <a:xfrm>
            <a:off x="11008679" y="1476199"/>
            <a:ext cx="288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A red arrow with white text&#10;&#10;Description automatically generated">
            <a:extLst>
              <a:ext uri="{FF2B5EF4-FFF2-40B4-BE49-F238E27FC236}">
                <a16:creationId xmlns:a16="http://schemas.microsoft.com/office/drawing/2014/main" id="{9372330D-A47F-D728-1BE0-B322CB0ACF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1356702" y="1381624"/>
            <a:ext cx="244801" cy="180000"/>
          </a:xfrm>
          <a:prstGeom prst="rect">
            <a:avLst/>
          </a:prstGeom>
        </p:spPr>
      </p:pic>
      <p:pic>
        <p:nvPicPr>
          <p:cNvPr id="108" name="Picture 107" descr="A rainbow colored circle with white background&#10;&#10;Description automatically generated">
            <a:extLst>
              <a:ext uri="{FF2B5EF4-FFF2-40B4-BE49-F238E27FC236}">
                <a16:creationId xmlns:a16="http://schemas.microsoft.com/office/drawing/2014/main" id="{F06E29B4-3788-0E65-47C1-D4442328EA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403601" y="608014"/>
            <a:ext cx="491325" cy="489551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5B707C35-24EC-7ED7-4079-8EF18D09982B}"/>
              </a:ext>
            </a:extLst>
          </p:cNvPr>
          <p:cNvSpPr txBox="1"/>
          <p:nvPr/>
        </p:nvSpPr>
        <p:spPr>
          <a:xfrm>
            <a:off x="8483372" y="663728"/>
            <a:ext cx="30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b="1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95DDE84-BEC0-4558-F0E6-F8C7077FEDBE}"/>
              </a:ext>
            </a:extLst>
          </p:cNvPr>
          <p:cNvSpPr txBox="1"/>
          <p:nvPr/>
        </p:nvSpPr>
        <p:spPr>
          <a:xfrm>
            <a:off x="48818" y="163072"/>
            <a:ext cx="5631294" cy="2246769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KPI Generation by CV detail analysis and Performance analysis</a:t>
            </a:r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</p:txBody>
      </p:sp>
      <p:pic>
        <p:nvPicPr>
          <p:cNvPr id="110" name="Picture 109" descr="A black and white card with a person and text&#10;&#10;Description automatically generated">
            <a:extLst>
              <a:ext uri="{FF2B5EF4-FFF2-40B4-BE49-F238E27FC236}">
                <a16:creationId xmlns:a16="http://schemas.microsoft.com/office/drawing/2014/main" id="{F461C14C-D72E-9AA9-174D-5B43DA01D7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07368" y="1027689"/>
            <a:ext cx="320430" cy="241075"/>
          </a:xfrm>
          <a:prstGeom prst="rect">
            <a:avLst/>
          </a:prstGeom>
        </p:spPr>
      </p:pic>
      <p:pic>
        <p:nvPicPr>
          <p:cNvPr id="112" name="Picture 111" descr="A hand pointing at a paper with a pen&#10;&#10;Description automatically generated">
            <a:extLst>
              <a:ext uri="{FF2B5EF4-FFF2-40B4-BE49-F238E27FC236}">
                <a16:creationId xmlns:a16="http://schemas.microsoft.com/office/drawing/2014/main" id="{918C7FC0-AD57-9968-D995-11EA9A7230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397095" y="1015704"/>
            <a:ext cx="216000" cy="216000"/>
          </a:xfrm>
          <a:prstGeom prst="rect">
            <a:avLst/>
          </a:prstGeom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69C539F-0DB8-5E8B-2829-9700C712C8D4}"/>
              </a:ext>
            </a:extLst>
          </p:cNvPr>
          <p:cNvSpPr/>
          <p:nvPr/>
        </p:nvSpPr>
        <p:spPr>
          <a:xfrm>
            <a:off x="111083" y="670121"/>
            <a:ext cx="2009281" cy="938623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800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59DA967-B321-10BB-0E2D-498694CB4E95}"/>
              </a:ext>
            </a:extLst>
          </p:cNvPr>
          <p:cNvCxnSpPr/>
          <p:nvPr/>
        </p:nvCxnSpPr>
        <p:spPr>
          <a:xfrm>
            <a:off x="893047" y="1152706"/>
            <a:ext cx="28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2E820F0B-3749-7074-3237-848600CA3352}"/>
              </a:ext>
            </a:extLst>
          </p:cNvPr>
          <p:cNvSpPr txBox="1"/>
          <p:nvPr/>
        </p:nvSpPr>
        <p:spPr>
          <a:xfrm>
            <a:off x="42352" y="1247783"/>
            <a:ext cx="985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Employee CV Upload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C96669F-2C5E-FF59-AAC0-02DE86D56034}"/>
              </a:ext>
            </a:extLst>
          </p:cNvPr>
          <p:cNvSpPr txBox="1"/>
          <p:nvPr/>
        </p:nvSpPr>
        <p:spPr>
          <a:xfrm>
            <a:off x="1024414" y="1259166"/>
            <a:ext cx="985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Initial KPI Generation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ADA294E-F6A2-40C2-9C38-F3A7F7B37B6A}"/>
              </a:ext>
            </a:extLst>
          </p:cNvPr>
          <p:cNvSpPr txBox="1"/>
          <p:nvPr/>
        </p:nvSpPr>
        <p:spPr>
          <a:xfrm>
            <a:off x="-233779" y="711097"/>
            <a:ext cx="2726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>
                <a:solidFill>
                  <a:schemeClr val="accent1">
                    <a:lumMod val="75000"/>
                  </a:schemeClr>
                </a:solidFill>
              </a:rPr>
              <a:t>Storing CV details in the Database</a:t>
            </a:r>
          </a:p>
        </p:txBody>
      </p:sp>
      <p:pic>
        <p:nvPicPr>
          <p:cNvPr id="119" name="Picture 118" descr="A red and black sign&#10;&#10;Description automatically generated">
            <a:extLst>
              <a:ext uri="{FF2B5EF4-FFF2-40B4-BE49-F238E27FC236}">
                <a16:creationId xmlns:a16="http://schemas.microsoft.com/office/drawing/2014/main" id="{44CBD88C-2EE4-550B-A35F-744F2B64E8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531554" y="1086829"/>
            <a:ext cx="405000" cy="108000"/>
          </a:xfrm>
          <a:prstGeom prst="rect">
            <a:avLst/>
          </a:prstGeom>
        </p:spPr>
      </p:pic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67426E05-10F3-EB08-7367-66449B2DEF5C}"/>
              </a:ext>
            </a:extLst>
          </p:cNvPr>
          <p:cNvSpPr/>
          <p:nvPr/>
        </p:nvSpPr>
        <p:spPr>
          <a:xfrm flipH="1">
            <a:off x="3154326" y="4373891"/>
            <a:ext cx="2313381" cy="1166512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800"/>
          </a:p>
        </p:txBody>
      </p:sp>
      <p:pic>
        <p:nvPicPr>
          <p:cNvPr id="122" name="Graphic 121">
            <a:extLst>
              <a:ext uri="{FF2B5EF4-FFF2-40B4-BE49-F238E27FC236}">
                <a16:creationId xmlns:a16="http://schemas.microsoft.com/office/drawing/2014/main" id="{18CCA4AB-5A8B-C2D7-7D7D-BEC03A65BE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430107" y="1148782"/>
            <a:ext cx="192460" cy="19246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60D8AF4C-67C7-5E94-64B2-176C0E10A7D4}"/>
              </a:ext>
            </a:extLst>
          </p:cNvPr>
          <p:cNvSpPr txBox="1"/>
          <p:nvPr/>
        </p:nvSpPr>
        <p:spPr>
          <a:xfrm>
            <a:off x="4198830" y="1408754"/>
            <a:ext cx="9854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Update KPI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710099D-A5BA-88BD-561C-44891F21C123}"/>
              </a:ext>
            </a:extLst>
          </p:cNvPr>
          <p:cNvSpPr txBox="1"/>
          <p:nvPr/>
        </p:nvSpPr>
        <p:spPr>
          <a:xfrm>
            <a:off x="3067816" y="700019"/>
            <a:ext cx="2513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 dirty="0">
                <a:solidFill>
                  <a:schemeClr val="accent1">
                    <a:lumMod val="75000"/>
                  </a:schemeClr>
                </a:solidFill>
              </a:rPr>
              <a:t>Updating the KPI of  employees according to the experience</a:t>
            </a:r>
          </a:p>
        </p:txBody>
      </p:sp>
      <p:pic>
        <p:nvPicPr>
          <p:cNvPr id="130" name="Picture 129" descr="A red arrow pointing up&#10;&#10;Description automatically generated">
            <a:extLst>
              <a:ext uri="{FF2B5EF4-FFF2-40B4-BE49-F238E27FC236}">
                <a16:creationId xmlns:a16="http://schemas.microsoft.com/office/drawing/2014/main" id="{0A9629AF-26B8-D6A3-A592-E3E26DDBA31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3707450" y="2005661"/>
            <a:ext cx="288000" cy="288000"/>
          </a:xfrm>
          <a:prstGeom prst="rect">
            <a:avLst/>
          </a:prstGeom>
        </p:spPr>
      </p:pic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D3B3624E-4D2D-20F3-578D-7E89F118A5EA}"/>
              </a:ext>
            </a:extLst>
          </p:cNvPr>
          <p:cNvCxnSpPr>
            <a:cxnSpLocks/>
          </p:cNvCxnSpPr>
          <p:nvPr/>
        </p:nvCxnSpPr>
        <p:spPr>
          <a:xfrm>
            <a:off x="4284758" y="1800778"/>
            <a:ext cx="0" cy="21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9833D3FC-BB6B-EF6D-0C74-C6C8148E1DC6}"/>
              </a:ext>
            </a:extLst>
          </p:cNvPr>
          <p:cNvSpPr txBox="1"/>
          <p:nvPr/>
        </p:nvSpPr>
        <p:spPr>
          <a:xfrm>
            <a:off x="3682347" y="2075278"/>
            <a:ext cx="1898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 dirty="0"/>
              <a:t>KPI Value as a Percentage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29A321D-FC5D-2808-3BF2-47E61D61359B}"/>
              </a:ext>
            </a:extLst>
          </p:cNvPr>
          <p:cNvSpPr txBox="1"/>
          <p:nvPr/>
        </p:nvSpPr>
        <p:spPr>
          <a:xfrm>
            <a:off x="95918" y="3967538"/>
            <a:ext cx="5605410" cy="2354491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Labor,Cost and Timeline Prediction</a:t>
            </a:r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B04630F-8A50-DB9A-5D33-DFE9A17EB100}"/>
              </a:ext>
            </a:extLst>
          </p:cNvPr>
          <p:cNvSpPr txBox="1"/>
          <p:nvPr/>
        </p:nvSpPr>
        <p:spPr>
          <a:xfrm>
            <a:off x="64484" y="4494955"/>
            <a:ext cx="27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900" b="1" dirty="0">
                <a:solidFill>
                  <a:schemeClr val="accent1">
                    <a:lumMod val="75000"/>
                  </a:schemeClr>
                </a:solidFill>
              </a:rPr>
              <a:t>Labor Prediction on</a:t>
            </a:r>
            <a:endParaRPr lang="en-GB" sz="9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LK" sz="900" b="1" dirty="0">
                <a:solidFill>
                  <a:schemeClr val="accent1">
                    <a:lumMod val="75000"/>
                  </a:schemeClr>
                </a:solidFill>
              </a:rPr>
              <a:t> Project </a:t>
            </a:r>
            <a:r>
              <a:rPr lang="en-GB" sz="900" b="1" dirty="0">
                <a:solidFill>
                  <a:schemeClr val="accent1">
                    <a:lumMod val="75000"/>
                  </a:schemeClr>
                </a:solidFill>
              </a:rPr>
              <a:t>Size and Completion days</a:t>
            </a:r>
            <a:endParaRPr lang="en-LK" sz="9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9" name="Picture 138" descr="A paper with a stamp and a green tick&#10;&#10;Description automatically generated">
            <a:extLst>
              <a:ext uri="{FF2B5EF4-FFF2-40B4-BE49-F238E27FC236}">
                <a16:creationId xmlns:a16="http://schemas.microsoft.com/office/drawing/2014/main" id="{49E95BBB-FBDD-25E8-CB1D-161EE2B303E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 rot="10800000" flipV="1">
            <a:off x="1125372" y="4922815"/>
            <a:ext cx="347205" cy="380419"/>
          </a:xfrm>
          <a:prstGeom prst="rect">
            <a:avLst/>
          </a:prstGeom>
        </p:spPr>
      </p:pic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B9F8B573-99ED-F1C7-1DF0-FA2AE727234B}"/>
              </a:ext>
            </a:extLst>
          </p:cNvPr>
          <p:cNvSpPr/>
          <p:nvPr/>
        </p:nvSpPr>
        <p:spPr>
          <a:xfrm>
            <a:off x="238516" y="4454752"/>
            <a:ext cx="2242391" cy="929121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2038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B70915D-1F2F-FE66-8476-5859B2565172}"/>
              </a:ext>
            </a:extLst>
          </p:cNvPr>
          <p:cNvSpPr txBox="1"/>
          <p:nvPr/>
        </p:nvSpPr>
        <p:spPr>
          <a:xfrm>
            <a:off x="3066094" y="4387709"/>
            <a:ext cx="27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900" b="1">
                <a:solidFill>
                  <a:schemeClr val="accent1">
                    <a:lumMod val="75000"/>
                  </a:schemeClr>
                </a:solidFill>
              </a:rPr>
              <a:t>Recording the Daily Tasks  and Labor Attendance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8A21A495-6516-2C06-5B50-A4C2AD02EDAF}"/>
              </a:ext>
            </a:extLst>
          </p:cNvPr>
          <p:cNvSpPr/>
          <p:nvPr/>
        </p:nvSpPr>
        <p:spPr>
          <a:xfrm>
            <a:off x="3089730" y="567993"/>
            <a:ext cx="2449577" cy="1179398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2038"/>
          </a:p>
        </p:txBody>
      </p:sp>
      <p:pic>
        <p:nvPicPr>
          <p:cNvPr id="145" name="Picture 144" descr="A blue and white rectangular object with lines&#10;&#10;Description automatically generated">
            <a:extLst>
              <a:ext uri="{FF2B5EF4-FFF2-40B4-BE49-F238E27FC236}">
                <a16:creationId xmlns:a16="http://schemas.microsoft.com/office/drawing/2014/main" id="{9F0D64DD-517C-2B9A-87DF-E53834CDC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72329" y="4829313"/>
            <a:ext cx="228574" cy="180000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5AD18222-EE7D-8EB0-E627-2701E740AE97}"/>
              </a:ext>
            </a:extLst>
          </p:cNvPr>
          <p:cNvSpPr txBox="1"/>
          <p:nvPr/>
        </p:nvSpPr>
        <p:spPr>
          <a:xfrm>
            <a:off x="3250287" y="5056369"/>
            <a:ext cx="860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Enters Daily Attendance and Tasks</a:t>
            </a:r>
          </a:p>
        </p:txBody>
      </p:sp>
      <p:pic>
        <p:nvPicPr>
          <p:cNvPr id="150" name="Picture 149" descr="A graph with a red arrow pointing up&#10;&#10;Description automatically generated">
            <a:extLst>
              <a:ext uri="{FF2B5EF4-FFF2-40B4-BE49-F238E27FC236}">
                <a16:creationId xmlns:a16="http://schemas.microsoft.com/office/drawing/2014/main" id="{47921FA8-2083-1DC7-883F-FFD3D23391C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4593187" y="4793370"/>
            <a:ext cx="403307" cy="268870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4EC049AF-ED3C-F52B-F287-416E681310A5}"/>
              </a:ext>
            </a:extLst>
          </p:cNvPr>
          <p:cNvSpPr txBox="1"/>
          <p:nvPr/>
        </p:nvSpPr>
        <p:spPr>
          <a:xfrm>
            <a:off x="4336011" y="5099090"/>
            <a:ext cx="860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Predicting Cost and Timeline</a:t>
            </a:r>
          </a:p>
        </p:txBody>
      </p:sp>
      <p:pic>
        <p:nvPicPr>
          <p:cNvPr id="152" name="Picture 151" descr="A screenshot of a computer&#10;&#10;Description automatically generated">
            <a:extLst>
              <a:ext uri="{FF2B5EF4-FFF2-40B4-BE49-F238E27FC236}">
                <a16:creationId xmlns:a16="http://schemas.microsoft.com/office/drawing/2014/main" id="{9A9C15C1-DCE1-4A55-7F2B-67B9A886FB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2424815" y="5540638"/>
            <a:ext cx="735369" cy="669761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7A112468-64B3-47A6-9FB0-1798B881A7ED}"/>
              </a:ext>
            </a:extLst>
          </p:cNvPr>
          <p:cNvSpPr txBox="1"/>
          <p:nvPr/>
        </p:nvSpPr>
        <p:spPr>
          <a:xfrm>
            <a:off x="3060576" y="6012518"/>
            <a:ext cx="8434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900" b="1"/>
              <a:t>Dashboard</a:t>
            </a:r>
          </a:p>
        </p:txBody>
      </p: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E394E905-DD2D-A8E8-92D0-F0973A16892C}"/>
              </a:ext>
            </a:extLst>
          </p:cNvPr>
          <p:cNvCxnSpPr>
            <a:cxnSpLocks/>
            <a:stCxn id="140" idx="2"/>
            <a:endCxn id="152" idx="1"/>
          </p:cNvCxnSpPr>
          <p:nvPr/>
        </p:nvCxnSpPr>
        <p:spPr>
          <a:xfrm rot="16200000" flipH="1">
            <a:off x="1646440" y="5097144"/>
            <a:ext cx="491646" cy="106510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1725DEB-B1D9-2677-8A81-94CEEB1F9934}"/>
              </a:ext>
            </a:extLst>
          </p:cNvPr>
          <p:cNvCxnSpPr>
            <a:cxnSpLocks/>
          </p:cNvCxnSpPr>
          <p:nvPr/>
        </p:nvCxnSpPr>
        <p:spPr>
          <a:xfrm>
            <a:off x="4023907" y="4953596"/>
            <a:ext cx="4607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805E8D9D-793B-81A9-8E34-9906AF43A16F}"/>
              </a:ext>
            </a:extLst>
          </p:cNvPr>
          <p:cNvCxnSpPr>
            <a:cxnSpLocks/>
            <a:stCxn id="151" idx="2"/>
            <a:endCxn id="152" idx="3"/>
          </p:cNvCxnSpPr>
          <p:nvPr/>
        </p:nvCxnSpPr>
        <p:spPr>
          <a:xfrm rot="5400000">
            <a:off x="3805817" y="4915119"/>
            <a:ext cx="314764" cy="160603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725E5EA-514D-55DA-5B73-64B3CE9B4B62}"/>
              </a:ext>
            </a:extLst>
          </p:cNvPr>
          <p:cNvSpPr txBox="1"/>
          <p:nvPr/>
        </p:nvSpPr>
        <p:spPr>
          <a:xfrm>
            <a:off x="10879233" y="1536431"/>
            <a:ext cx="1898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700" b="1"/>
              <a:t>Project Categorization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TimeFrame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Budget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Risk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Complexity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Geographical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Environment Impact (Low,Medium,High)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EC1712D-2E4A-1E18-B776-66A68E3AB6E6}"/>
              </a:ext>
            </a:extLst>
          </p:cNvPr>
          <p:cNvSpPr txBox="1"/>
          <p:nvPr/>
        </p:nvSpPr>
        <p:spPr>
          <a:xfrm>
            <a:off x="8607196" y="4693877"/>
            <a:ext cx="3449277" cy="1634294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Employee allocation and Optimization</a:t>
            </a:r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431252F-B9FD-7A25-9EC0-9C17649DA32E}"/>
              </a:ext>
            </a:extLst>
          </p:cNvPr>
          <p:cNvSpPr txBox="1"/>
          <p:nvPr/>
        </p:nvSpPr>
        <p:spPr>
          <a:xfrm>
            <a:off x="9602771" y="5022816"/>
            <a:ext cx="2237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>
                <a:solidFill>
                  <a:schemeClr val="accent1">
                    <a:lumMod val="75000"/>
                  </a:schemeClr>
                </a:solidFill>
              </a:rPr>
              <a:t>Matching the KPI with Project Complexity</a:t>
            </a:r>
          </a:p>
        </p:txBody>
      </p:sp>
      <p:pic>
        <p:nvPicPr>
          <p:cNvPr id="175" name="Picture 174" descr="A blue square with a question mark in it&#10;&#10;Description automatically generated">
            <a:extLst>
              <a:ext uri="{FF2B5EF4-FFF2-40B4-BE49-F238E27FC236}">
                <a16:creationId xmlns:a16="http://schemas.microsoft.com/office/drawing/2014/main" id="{8AF90104-F052-F906-C7D1-DEDCB051CAD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930934" y="5265422"/>
            <a:ext cx="216000" cy="216000"/>
          </a:xfrm>
          <a:prstGeom prst="rect">
            <a:avLst/>
          </a:prstGeom>
        </p:spPr>
      </p:pic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08D0E420-29F3-42F8-03E5-CADBCDA8084B}"/>
              </a:ext>
            </a:extLst>
          </p:cNvPr>
          <p:cNvSpPr/>
          <p:nvPr/>
        </p:nvSpPr>
        <p:spPr>
          <a:xfrm>
            <a:off x="9716871" y="5000098"/>
            <a:ext cx="2104706" cy="559276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2038"/>
          </a:p>
        </p:txBody>
      </p:sp>
      <p:pic>
        <p:nvPicPr>
          <p:cNvPr id="177" name="Picture 176" descr="A rainbow colored circle with white background&#10;&#10;Description automatically generated">
            <a:extLst>
              <a:ext uri="{FF2B5EF4-FFF2-40B4-BE49-F238E27FC236}">
                <a16:creationId xmlns:a16="http://schemas.microsoft.com/office/drawing/2014/main" id="{5D21DC50-912B-D7E4-88D8-8CCF947D36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378275" y="4866998"/>
            <a:ext cx="494987" cy="493200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D91EB45B-7F10-BA13-EC0D-B52070B38549}"/>
              </a:ext>
            </a:extLst>
          </p:cNvPr>
          <p:cNvSpPr txBox="1"/>
          <p:nvPr/>
        </p:nvSpPr>
        <p:spPr>
          <a:xfrm>
            <a:off x="8484023" y="4954846"/>
            <a:ext cx="30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b="1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09A85C-7F2F-8E7B-E447-DF61B2E0AC01}"/>
              </a:ext>
            </a:extLst>
          </p:cNvPr>
          <p:cNvSpPr txBox="1"/>
          <p:nvPr/>
        </p:nvSpPr>
        <p:spPr>
          <a:xfrm>
            <a:off x="8732830" y="5872689"/>
            <a:ext cx="272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Suggestions of the employees in order to select as per the requirement</a:t>
            </a:r>
          </a:p>
        </p:txBody>
      </p:sp>
      <p:pic>
        <p:nvPicPr>
          <p:cNvPr id="183" name="Picture 182" descr="A wooden box with a message&#10;&#10;Description automatically generated">
            <a:extLst>
              <a:ext uri="{FF2B5EF4-FFF2-40B4-BE49-F238E27FC236}">
                <a16:creationId xmlns:a16="http://schemas.microsoft.com/office/drawing/2014/main" id="{1BCDD869-325F-931D-9411-4FB699F9BA8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11394609" y="5907379"/>
            <a:ext cx="441265" cy="294177"/>
          </a:xfrm>
          <a:prstGeom prst="rect">
            <a:avLst/>
          </a:prstGeom>
        </p:spPr>
      </p:pic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2FEE4AA6-DA8D-57DA-31DA-0BBFC3720DA8}"/>
              </a:ext>
            </a:extLst>
          </p:cNvPr>
          <p:cNvCxnSpPr>
            <a:cxnSpLocks/>
          </p:cNvCxnSpPr>
          <p:nvPr/>
        </p:nvCxnSpPr>
        <p:spPr>
          <a:xfrm>
            <a:off x="10721355" y="5639808"/>
            <a:ext cx="0" cy="25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Picture 186" descr="A rainbow colored circle with white background&#10;&#10;Description automatically generated">
            <a:extLst>
              <a:ext uri="{FF2B5EF4-FFF2-40B4-BE49-F238E27FC236}">
                <a16:creationId xmlns:a16="http://schemas.microsoft.com/office/drawing/2014/main" id="{E17F4F2E-1DE5-DFC6-BF6E-2626E84C7B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448730" y="96561"/>
            <a:ext cx="491325" cy="489551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BD99DC86-FB2F-9B09-200D-429E15648213}"/>
              </a:ext>
            </a:extLst>
          </p:cNvPr>
          <p:cNvSpPr txBox="1"/>
          <p:nvPr/>
        </p:nvSpPr>
        <p:spPr>
          <a:xfrm>
            <a:off x="5546775" y="166465"/>
            <a:ext cx="30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b="1">
                <a:solidFill>
                  <a:srgbClr val="0070C0"/>
                </a:solidFill>
              </a:rPr>
              <a:t>2</a:t>
            </a:r>
          </a:p>
        </p:txBody>
      </p:sp>
      <p:pic>
        <p:nvPicPr>
          <p:cNvPr id="191" name="object 73">
            <a:extLst>
              <a:ext uri="{FF2B5EF4-FFF2-40B4-BE49-F238E27FC236}">
                <a16:creationId xmlns:a16="http://schemas.microsoft.com/office/drawing/2014/main" id="{0F9EB511-5497-D22E-C29C-FDE6CD750A73}"/>
              </a:ext>
            </a:extLst>
          </p:cNvPr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925877" y="3978483"/>
            <a:ext cx="1680119" cy="540000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E0160F12-8494-9FC2-FE5F-4E12CED3F0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6788137" y="3823534"/>
            <a:ext cx="384772" cy="288000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168EE2B0-9148-B90E-3B17-AB035537F714}"/>
              </a:ext>
            </a:extLst>
          </p:cNvPr>
          <p:cNvSpPr txBox="1"/>
          <p:nvPr/>
        </p:nvSpPr>
        <p:spPr>
          <a:xfrm>
            <a:off x="7125208" y="4015152"/>
            <a:ext cx="141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1200" b="1">
                <a:solidFill>
                  <a:schemeClr val="bg1"/>
                </a:solidFill>
              </a:rPr>
              <a:t>Data Processing and Analysing</a:t>
            </a:r>
          </a:p>
        </p:txBody>
      </p:sp>
      <p:pic>
        <p:nvPicPr>
          <p:cNvPr id="220" name="Picture 219">
            <a:extLst>
              <a:ext uri="{FF2B5EF4-FFF2-40B4-BE49-F238E27FC236}">
                <a16:creationId xmlns:a16="http://schemas.microsoft.com/office/drawing/2014/main" id="{D8434209-294B-C49D-EE78-EC9754837EC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6529873" y="2279801"/>
            <a:ext cx="792000" cy="778872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26D9CBC3-9DAD-0813-C138-CF34E2547D6A}"/>
              </a:ext>
            </a:extLst>
          </p:cNvPr>
          <p:cNvSpPr txBox="1"/>
          <p:nvPr/>
        </p:nvSpPr>
        <p:spPr>
          <a:xfrm>
            <a:off x="6295356" y="3086762"/>
            <a:ext cx="1445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Project Manager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AF3F2AD-E2D7-9C83-8367-29E34904DBAD}"/>
              </a:ext>
            </a:extLst>
          </p:cNvPr>
          <p:cNvCxnSpPr>
            <a:cxnSpLocks/>
            <a:endCxn id="121" idx="1"/>
          </p:cNvCxnSpPr>
          <p:nvPr/>
        </p:nvCxnSpPr>
        <p:spPr>
          <a:xfrm rot="5400000">
            <a:off x="4600497" y="3521467"/>
            <a:ext cx="2302895" cy="568473"/>
          </a:xfrm>
          <a:prstGeom prst="bentConnector2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A25A4887-F1E6-01E5-1A51-2AD16CF9867D}"/>
              </a:ext>
            </a:extLst>
          </p:cNvPr>
          <p:cNvCxnSpPr>
            <a:cxnSpLocks/>
            <a:stCxn id="220" idx="3"/>
            <a:endCxn id="104" idx="1"/>
          </p:cNvCxnSpPr>
          <p:nvPr/>
        </p:nvCxnSpPr>
        <p:spPr>
          <a:xfrm flipV="1">
            <a:off x="7321877" y="1667004"/>
            <a:ext cx="1265309" cy="1002237"/>
          </a:xfrm>
          <a:prstGeom prst="bentConnector3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293FFA0-6091-8801-93B8-B1B0C9C75D26}"/>
              </a:ext>
            </a:extLst>
          </p:cNvPr>
          <p:cNvCxnSpPr>
            <a:cxnSpLocks/>
            <a:stCxn id="220" idx="1"/>
            <a:endCxn id="143" idx="3"/>
          </p:cNvCxnSpPr>
          <p:nvPr/>
        </p:nvCxnSpPr>
        <p:spPr>
          <a:xfrm rot="10800000">
            <a:off x="5539307" y="1157693"/>
            <a:ext cx="990566" cy="1511545"/>
          </a:xfrm>
          <a:prstGeom prst="bentConnector3">
            <a:avLst>
              <a:gd name="adj1" fmla="val 50000"/>
            </a:avLst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person with blonde hair&#10;&#10;Description automatically generated">
            <a:extLst>
              <a:ext uri="{FF2B5EF4-FFF2-40B4-BE49-F238E27FC236}">
                <a16:creationId xmlns:a16="http://schemas.microsoft.com/office/drawing/2014/main" id="{A3CC08C9-2863-1F6C-C9F3-4BCCA9A97E2C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5"/>
              </a:ext>
            </a:extLst>
          </a:blip>
          <a:stretch>
            <a:fillRect/>
          </a:stretch>
        </p:blipFill>
        <p:spPr>
          <a:xfrm>
            <a:off x="839420" y="2679600"/>
            <a:ext cx="547185" cy="54718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ABE6C5D-40C4-EC5A-643D-9512766014DE}"/>
              </a:ext>
            </a:extLst>
          </p:cNvPr>
          <p:cNvSpPr txBox="1"/>
          <p:nvPr/>
        </p:nvSpPr>
        <p:spPr>
          <a:xfrm>
            <a:off x="419645" y="3205398"/>
            <a:ext cx="1445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HR Department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AB723E42-1924-C996-4CBF-FAD856DB403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8936" y="2172136"/>
            <a:ext cx="1070856" cy="2711"/>
          </a:xfrm>
          <a:prstGeom prst="bentConnector3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860B6CD3-93DF-A8FF-BECF-22463DA18F6A}"/>
              </a:ext>
            </a:extLst>
          </p:cNvPr>
          <p:cNvCxnSpPr>
            <a:cxnSpLocks/>
            <a:stCxn id="191" idx="3"/>
            <a:endCxn id="94" idx="2"/>
          </p:cNvCxnSpPr>
          <p:nvPr/>
        </p:nvCxnSpPr>
        <p:spPr>
          <a:xfrm flipV="1">
            <a:off x="8605992" y="2546455"/>
            <a:ext cx="1630688" cy="1702028"/>
          </a:xfrm>
          <a:prstGeom prst="bentConnector2">
            <a:avLst/>
          </a:prstGeom>
          <a:ln w="31750">
            <a:solidFill>
              <a:srgbClr val="92D05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44C57F23-58C6-835E-D06C-180711E47BB8}"/>
              </a:ext>
            </a:extLst>
          </p:cNvPr>
          <p:cNvCxnSpPr>
            <a:stCxn id="191" idx="2"/>
            <a:endCxn id="173" idx="1"/>
          </p:cNvCxnSpPr>
          <p:nvPr/>
        </p:nvCxnSpPr>
        <p:spPr>
          <a:xfrm rot="16200000" flipH="1">
            <a:off x="7690296" y="4594127"/>
            <a:ext cx="992541" cy="841259"/>
          </a:xfrm>
          <a:prstGeom prst="bentConnector2">
            <a:avLst/>
          </a:prstGeom>
          <a:ln w="31750">
            <a:solidFill>
              <a:srgbClr val="92D05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0763ED92-5123-98A2-43F5-15449DC7C212}"/>
              </a:ext>
            </a:extLst>
          </p:cNvPr>
          <p:cNvCxnSpPr>
            <a:cxnSpLocks/>
            <a:stCxn id="193" idx="1"/>
            <a:endCxn id="134" idx="2"/>
          </p:cNvCxnSpPr>
          <p:nvPr/>
        </p:nvCxnSpPr>
        <p:spPr>
          <a:xfrm rot="10800000" flipV="1">
            <a:off x="2898628" y="4245981"/>
            <a:ext cx="4226581" cy="2076044"/>
          </a:xfrm>
          <a:prstGeom prst="bentConnector4">
            <a:avLst>
              <a:gd name="adj1" fmla="val 16844"/>
              <a:gd name="adj2" fmla="val 111011"/>
            </a:avLst>
          </a:prstGeom>
          <a:ln w="31750">
            <a:solidFill>
              <a:srgbClr val="92D05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C63DAB7-0D15-6A4E-4416-9651E8A1C2F8}"/>
              </a:ext>
            </a:extLst>
          </p:cNvPr>
          <p:cNvCxnSpPr>
            <a:cxnSpLocks/>
            <a:stCxn id="191" idx="0"/>
            <a:endCxn id="143" idx="1"/>
          </p:cNvCxnSpPr>
          <p:nvPr/>
        </p:nvCxnSpPr>
        <p:spPr>
          <a:xfrm rot="16200000" flipV="1">
            <a:off x="4017439" y="229984"/>
            <a:ext cx="2820791" cy="4676207"/>
          </a:xfrm>
          <a:prstGeom prst="bentConnector4">
            <a:avLst>
              <a:gd name="adj1" fmla="val 17014"/>
              <a:gd name="adj2" fmla="val 104889"/>
            </a:avLst>
          </a:prstGeom>
          <a:ln w="31750">
            <a:solidFill>
              <a:srgbClr val="92D05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 descr="A rainbow colored circle with white background&#10;&#10;Description automatically generated">
            <a:extLst>
              <a:ext uri="{FF2B5EF4-FFF2-40B4-BE49-F238E27FC236}">
                <a16:creationId xmlns:a16="http://schemas.microsoft.com/office/drawing/2014/main" id="{6D3839CD-6982-152B-4E65-416C55B16B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448730" y="5535997"/>
            <a:ext cx="491325" cy="489551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18059B42-2832-4D17-40C1-A76B4FD5F1DF}"/>
              </a:ext>
            </a:extLst>
          </p:cNvPr>
          <p:cNvSpPr txBox="1"/>
          <p:nvPr/>
        </p:nvSpPr>
        <p:spPr>
          <a:xfrm>
            <a:off x="5544775" y="5581142"/>
            <a:ext cx="33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b="1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139FD-4CCC-341A-68E0-B5BA5F80F228}"/>
              </a:ext>
            </a:extLst>
          </p:cNvPr>
          <p:cNvSpPr txBox="1"/>
          <p:nvPr/>
        </p:nvSpPr>
        <p:spPr>
          <a:xfrm>
            <a:off x="2956526" y="3205664"/>
            <a:ext cx="2486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1100" b="1" dirty="0"/>
              <a:t>Allocated details of the employee</a:t>
            </a:r>
          </a:p>
        </p:txBody>
      </p:sp>
    </p:spTree>
    <p:extLst>
      <p:ext uri="{BB962C8B-B14F-4D97-AF65-F5344CB8AC3E}">
        <p14:creationId xmlns:p14="http://schemas.microsoft.com/office/powerpoint/2010/main" val="195446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6FF0-664E-5B9B-56BE-E77E91AD6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776" y="66844"/>
            <a:ext cx="10363200" cy="1362075"/>
          </a:xfrm>
        </p:spPr>
        <p:txBody>
          <a:bodyPr/>
          <a:lstStyle/>
          <a:p>
            <a:r>
              <a:rPr lang="en-LK" dirty="0"/>
              <a:t>IT21087660|Perera K.M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EAE97-C5AB-B4F6-03DC-C29B18FA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1784" y="855389"/>
            <a:ext cx="5708098" cy="839217"/>
          </a:xfrm>
        </p:spPr>
        <p:txBody>
          <a:bodyPr/>
          <a:lstStyle/>
          <a:p>
            <a:pPr algn="ctr"/>
            <a:r>
              <a:rPr lang="en-US" dirty="0"/>
              <a:t>BSc(Hons)in Information Technology specialized in Information Systems Engineering</a:t>
            </a:r>
          </a:p>
          <a:p>
            <a:pPr algn="ctr"/>
            <a:endParaRPr lang="en-L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E56261-E80F-2714-9E29-5C1F10BC5619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</a:t>
            </a:r>
            <a:r>
              <a:rPr lang="en-US" dirty="0">
                <a:solidFill>
                  <a:schemeClr val="tx1"/>
                </a:solidFill>
              </a:rPr>
              <a:t> |   Perera K.M |   24-25J-018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7E0FA5-CA29-9E41-D9C6-E0F767FAE318}"/>
              </a:ext>
            </a:extLst>
          </p:cNvPr>
          <p:cNvSpPr txBox="1"/>
          <p:nvPr/>
        </p:nvSpPr>
        <p:spPr>
          <a:xfrm>
            <a:off x="695400" y="2992641"/>
            <a:ext cx="9865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4000" b="1" dirty="0">
                <a:solidFill>
                  <a:srgbClr val="000000"/>
                </a:solidFill>
              </a:rPr>
              <a:t>Project Categorization.</a:t>
            </a:r>
            <a:endParaRPr lang="en-LK" b="1" dirty="0"/>
          </a:p>
        </p:txBody>
      </p:sp>
      <p:pic>
        <p:nvPicPr>
          <p:cNvPr id="7" name="Picture 6" descr="A person in a white shirt&#10;&#10;Description automatically generated">
            <a:extLst>
              <a:ext uri="{FF2B5EF4-FFF2-40B4-BE49-F238E27FC236}">
                <a16:creationId xmlns:a16="http://schemas.microsoft.com/office/drawing/2014/main" id="{5C349136-B29B-652A-5D97-EB803737F1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21" t="7350" r="14602" b="28601"/>
          <a:stretch/>
        </p:blipFill>
        <p:spPr>
          <a:xfrm>
            <a:off x="10108982" y="44624"/>
            <a:ext cx="2035690" cy="247018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85712C8-44DD-6AA8-B594-D4DA7F271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79240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1ACE-B322-C0E1-DAA1-F5F7971AC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107" y="319751"/>
            <a:ext cx="7330624" cy="792162"/>
          </a:xfrm>
        </p:spPr>
        <p:txBody>
          <a:bodyPr>
            <a:normAutofit/>
          </a:bodyPr>
          <a:lstStyle/>
          <a:p>
            <a:r>
              <a:rPr lang="en-LK" b="1"/>
              <a:t>Overview Diagram</a:t>
            </a:r>
          </a:p>
        </p:txBody>
      </p:sp>
      <p:pic>
        <p:nvPicPr>
          <p:cNvPr id="5" name="Picture 4" descr="A person with a gold circle over their head&#10;&#10;Description automatically generated">
            <a:extLst>
              <a:ext uri="{FF2B5EF4-FFF2-40B4-BE49-F238E27FC236}">
                <a16:creationId xmlns:a16="http://schemas.microsoft.com/office/drawing/2014/main" id="{465E4007-574B-DA71-82AE-709DA01DB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7824" y="450891"/>
            <a:ext cx="737491" cy="737491"/>
          </a:xfrm>
          <a:prstGeom prst="rect">
            <a:avLst/>
          </a:prstGeom>
        </p:spPr>
      </p:pic>
      <p:pic>
        <p:nvPicPr>
          <p:cNvPr id="19" name="Picture 18" descr="A blue and white rectangular object with lines&#10;&#10;Description automatically generated">
            <a:extLst>
              <a:ext uri="{FF2B5EF4-FFF2-40B4-BE49-F238E27FC236}">
                <a16:creationId xmlns:a16="http://schemas.microsoft.com/office/drawing/2014/main" id="{C1F150EB-D31A-ADE1-5009-81B4BAE47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29173" y="2695634"/>
            <a:ext cx="1338918" cy="10543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4E0886-0DE3-D845-B8BE-E89238D6577A}"/>
              </a:ext>
            </a:extLst>
          </p:cNvPr>
          <p:cNvSpPr txBox="1"/>
          <p:nvPr/>
        </p:nvSpPr>
        <p:spPr>
          <a:xfrm>
            <a:off x="1742045" y="3909119"/>
            <a:ext cx="451667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2000" b="1" dirty="0">
                <a:solidFill>
                  <a:srgbClr val="002060"/>
                </a:solidFill>
              </a:rPr>
              <a:t>Enters Upcoming  Project Details</a:t>
            </a:r>
            <a:endParaRPr lang="en-LK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mbria (Body)"/>
                <a:ea typeface="Aptos" panose="020B0004020202020204" pitchFamily="34" charset="0"/>
                <a:cs typeface="Times New Roman" panose="02020603050405020304" pitchFamily="18" charset="0"/>
              </a:rPr>
              <a:t>Project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mbria (Body)"/>
                <a:ea typeface="Aptos" panose="020B0004020202020204" pitchFamily="34" charset="0"/>
                <a:cs typeface="Times New Roman" panose="02020603050405020304" pitchFamily="18" charset="0"/>
              </a:rPr>
              <a:t>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mbria (Body)"/>
                <a:ea typeface="Aptos" panose="020B0004020202020204" pitchFamily="34" charset="0"/>
                <a:cs typeface="Times New Roman" panose="02020603050405020304" pitchFamily="18" charset="0"/>
              </a:rPr>
              <a:t>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mbria (Body)"/>
                <a:ea typeface="Aptos" panose="020B0004020202020204" pitchFamily="34" charset="0"/>
                <a:cs typeface="Times New Roman" panose="02020603050405020304" pitchFamily="18" charset="0"/>
              </a:rPr>
              <a:t>Location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mbria (Body)"/>
                <a:ea typeface="Aptos" panose="020B0004020202020204" pitchFamily="34" charset="0"/>
                <a:cs typeface="Times New Roman" panose="02020603050405020304" pitchFamily="18" charset="0"/>
              </a:rPr>
              <a:t>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mbria (Body)"/>
                <a:ea typeface="Aptos" panose="020B0004020202020204" pitchFamily="34" charset="0"/>
                <a:cs typeface="Times New Roman" panose="02020603050405020304" pitchFamily="18" charset="0"/>
              </a:rPr>
              <a:t>Duration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mbria (Body)"/>
                <a:ea typeface="Aptos" panose="020B0004020202020204" pitchFamily="34" charset="0"/>
                <a:cs typeface="Times New Roman" panose="02020603050405020304" pitchFamily="18" charset="0"/>
              </a:rPr>
              <a:t>Site Conditions</a:t>
            </a:r>
            <a:endParaRPr lang="en-LK" b="1" dirty="0">
              <a:latin typeface="Cambria (Body)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8878013-EB20-F7C6-E5A3-2D7E9578C2F9}"/>
              </a:ext>
            </a:extLst>
          </p:cNvPr>
          <p:cNvCxnSpPr>
            <a:cxnSpLocks/>
          </p:cNvCxnSpPr>
          <p:nvPr/>
        </p:nvCxnSpPr>
        <p:spPr>
          <a:xfrm>
            <a:off x="4658176" y="3285039"/>
            <a:ext cx="1800200" cy="0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paper with a pencil and check marks&#10;&#10;Description automatically generated">
            <a:extLst>
              <a:ext uri="{FF2B5EF4-FFF2-40B4-BE49-F238E27FC236}">
                <a16:creationId xmlns:a16="http://schemas.microsoft.com/office/drawing/2014/main" id="{BE246967-B8E2-E148-9AF0-B891CF69A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46414" y="2628060"/>
            <a:ext cx="1223999" cy="12239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C8BA669-C913-5C97-C9A2-3CD83BEBE558}"/>
              </a:ext>
            </a:extLst>
          </p:cNvPr>
          <p:cNvSpPr txBox="1"/>
          <p:nvPr/>
        </p:nvSpPr>
        <p:spPr>
          <a:xfrm>
            <a:off x="6265180" y="3912532"/>
            <a:ext cx="2186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2000" b="1">
                <a:solidFill>
                  <a:srgbClr val="002060"/>
                </a:solidFill>
              </a:rPr>
              <a:t>Projects Classification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52F289-BEED-1E8F-54E8-A61A6DD721D4}"/>
              </a:ext>
            </a:extLst>
          </p:cNvPr>
          <p:cNvCxnSpPr>
            <a:cxnSpLocks/>
          </p:cNvCxnSpPr>
          <p:nvPr/>
        </p:nvCxnSpPr>
        <p:spPr>
          <a:xfrm>
            <a:off x="8240184" y="3270317"/>
            <a:ext cx="1224000" cy="0"/>
          </a:xfrm>
          <a:prstGeom prst="straightConnector1">
            <a:avLst/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red arrow with white text&#10;&#10;Description automatically generated">
            <a:extLst>
              <a:ext uri="{FF2B5EF4-FFF2-40B4-BE49-F238E27FC236}">
                <a16:creationId xmlns:a16="http://schemas.microsoft.com/office/drawing/2014/main" id="{4C01BE78-360E-BB39-D8C8-E1D823D8C8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784632" y="2504558"/>
            <a:ext cx="1728192" cy="127072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BF573B1-2769-0651-3E2B-14629BF0A0BA}"/>
              </a:ext>
            </a:extLst>
          </p:cNvPr>
          <p:cNvSpPr txBox="1"/>
          <p:nvPr/>
        </p:nvSpPr>
        <p:spPr>
          <a:xfrm>
            <a:off x="8937046" y="3750025"/>
            <a:ext cx="3989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LK" sz="2000" b="1" dirty="0"/>
              <a:t>Project Categorization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 dirty="0"/>
              <a:t>Risk Level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 dirty="0"/>
              <a:t>Complexity Fa (Low,Medium,High)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770BB4-2F9B-B12C-BEBE-34BEB328C3BF}"/>
              </a:ext>
            </a:extLst>
          </p:cNvPr>
          <p:cNvSpPr txBox="1"/>
          <p:nvPr/>
        </p:nvSpPr>
        <p:spPr>
          <a:xfrm>
            <a:off x="-15848" y="38821"/>
            <a:ext cx="243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000" b="1">
                <a:solidFill>
                  <a:srgbClr val="002060"/>
                </a:solidFill>
              </a:rPr>
              <a:t>Project Manager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9CE73D-1E56-E7CD-A74B-8497050F7D98}"/>
              </a:ext>
            </a:extLst>
          </p:cNvPr>
          <p:cNvSpPr txBox="1"/>
          <p:nvPr/>
        </p:nvSpPr>
        <p:spPr>
          <a:xfrm>
            <a:off x="4154120" y="2008826"/>
            <a:ext cx="531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>
                <a:solidFill>
                  <a:schemeClr val="accent1">
                    <a:lumMod val="75000"/>
                  </a:schemeClr>
                </a:solidFill>
              </a:rPr>
              <a:t>Classifying Projects According to Criteria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8CAA6E-5E01-4EA6-DD40-ECFF440FDBEA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Perera</a:t>
            </a:r>
            <a:r>
              <a:rPr lang="en-US" dirty="0">
                <a:solidFill>
                  <a:schemeClr val="tx1"/>
                </a:solidFill>
              </a:rPr>
              <a:t> K.M |   24-25J-018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730087-B657-0FB9-3A42-21076A8C3D26}"/>
              </a:ext>
            </a:extLst>
          </p:cNvPr>
          <p:cNvSpPr/>
          <p:nvPr/>
        </p:nvSpPr>
        <p:spPr>
          <a:xfrm>
            <a:off x="1742045" y="1998475"/>
            <a:ext cx="10321281" cy="453600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800" dirty="0"/>
          </a:p>
        </p:txBody>
      </p:sp>
      <p:pic>
        <p:nvPicPr>
          <p:cNvPr id="14" name="Picture 13" descr="A computer screen with a gear&#10;&#10;Description automatically generated">
            <a:extLst>
              <a:ext uri="{FF2B5EF4-FFF2-40B4-BE49-F238E27FC236}">
                <a16:creationId xmlns:a16="http://schemas.microsoft.com/office/drawing/2014/main" id="{89E17A87-0417-A325-BEC2-E5D199D9A86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81621" y="1909614"/>
            <a:ext cx="1189895" cy="1189895"/>
          </a:xfrm>
          <a:prstGeom prst="rect">
            <a:avLst/>
          </a:prstGeom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1A93CC88-40EA-D09B-B8F7-1312A1E62CE8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5400000">
            <a:off x="415950" y="1548998"/>
            <a:ext cx="721232" cy="1"/>
          </a:xfrm>
          <a:prstGeom prst="bentConnector3">
            <a:avLst>
              <a:gd name="adj1" fmla="val 50000"/>
            </a:avLst>
          </a:prstGeom>
          <a:ln w="825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04396C2-DCF5-2150-7F24-F1E0C5EC39F9}"/>
              </a:ext>
            </a:extLst>
          </p:cNvPr>
          <p:cNvCxnSpPr>
            <a:cxnSpLocks/>
            <a:stCxn id="14" idx="2"/>
            <a:endCxn id="6" idx="1"/>
          </p:cNvCxnSpPr>
          <p:nvPr/>
        </p:nvCxnSpPr>
        <p:spPr>
          <a:xfrm rot="16200000" flipH="1">
            <a:off x="675824" y="3200254"/>
            <a:ext cx="1166966" cy="965476"/>
          </a:xfrm>
          <a:prstGeom prst="bentConnector2">
            <a:avLst/>
          </a:prstGeom>
          <a:ln w="825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B91C0181-0C1A-3400-DC67-67F720647DE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737" y="55079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03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B8CE-2E71-A1D7-CAE0-1F889BC7A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08483" y="527978"/>
            <a:ext cx="11684000" cy="792162"/>
          </a:xfrm>
        </p:spPr>
        <p:txBody>
          <a:bodyPr/>
          <a:lstStyle/>
          <a:p>
            <a:r>
              <a:rPr lang="en-LK" b="1" dirty="0"/>
              <a:t>Progress 100%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5DEB0-E7AA-3246-4A1D-EEFA5A065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1334494"/>
            <a:ext cx="11878311" cy="2385864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lang="en-GB" sz="6400" dirty="0"/>
              <a:t>Developed a system to enter upcoming project details.</a:t>
            </a:r>
          </a:p>
          <a:p>
            <a:pPr>
              <a:lnSpc>
                <a:spcPct val="170000"/>
              </a:lnSpc>
            </a:pPr>
            <a:r>
              <a:rPr lang="en-GB" sz="6400" dirty="0"/>
              <a:t>Classified projects according to specific criteria.</a:t>
            </a:r>
          </a:p>
          <a:p>
            <a:pPr>
              <a:lnSpc>
                <a:spcPct val="170000"/>
              </a:lnSpc>
            </a:pPr>
            <a:r>
              <a:rPr lang="en-GB" sz="6400" dirty="0"/>
              <a:t>Created a standardized method for categorizing projects based on risk and complexity using details like type, scope, objectives, location, budget, timeline, and site conditions.</a:t>
            </a:r>
          </a:p>
          <a:p>
            <a:pPr>
              <a:lnSpc>
                <a:spcPct val="170000"/>
              </a:lnSpc>
            </a:pPr>
            <a:r>
              <a:rPr lang="en-GB" sz="6400" dirty="0"/>
              <a:t>Implemented project classification based on risk level, complexity, geographical factors, and environmental impact.</a:t>
            </a:r>
          </a:p>
          <a:p>
            <a:pPr>
              <a:lnSpc>
                <a:spcPct val="170000"/>
              </a:lnSpc>
            </a:pPr>
            <a:r>
              <a:rPr lang="en-GB" sz="6400" dirty="0"/>
              <a:t>Used Decision Tree Regressor and other models to </a:t>
            </a:r>
            <a:r>
              <a:rPr lang="en-GB" sz="6400" dirty="0" err="1"/>
              <a:t>analyze</a:t>
            </a:r>
            <a:r>
              <a:rPr lang="en-GB" sz="6400" dirty="0"/>
              <a:t> project risk and complexity.</a:t>
            </a:r>
          </a:p>
          <a:p>
            <a:pPr>
              <a:lnSpc>
                <a:spcPct val="170000"/>
              </a:lnSpc>
            </a:pPr>
            <a:r>
              <a:rPr lang="en-GB" sz="6400" dirty="0"/>
              <a:t>Data gathered from MAGA Engineering Pvt Ltd.</a:t>
            </a:r>
          </a:p>
          <a:p>
            <a:pPr>
              <a:lnSpc>
                <a:spcPct val="170000"/>
              </a:lnSpc>
            </a:pPr>
            <a:r>
              <a:rPr lang="en-GB" sz="6400" dirty="0"/>
              <a:t>Application reference to tools like Procore, Primavera P6, </a:t>
            </a:r>
            <a:r>
              <a:rPr lang="en-GB" sz="6400" dirty="0" err="1"/>
              <a:t>nPlan</a:t>
            </a:r>
            <a:r>
              <a:rPr lang="en-GB" sz="6400" dirty="0"/>
              <a:t>, Microsoft Project.</a:t>
            </a:r>
          </a:p>
          <a:p>
            <a:pPr marL="0" indent="0">
              <a:buNone/>
            </a:pPr>
            <a:endParaRPr lang="en-L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A06166-2E1E-B0E6-2EDF-208E6E336ACA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Perera</a:t>
            </a:r>
            <a:r>
              <a:rPr lang="en-US" dirty="0">
                <a:solidFill>
                  <a:schemeClr val="tx1"/>
                </a:solidFill>
              </a:rPr>
              <a:t> K.M |   24-25J-018</a:t>
            </a:r>
          </a:p>
        </p:txBody>
      </p:sp>
      <p:pic>
        <p:nvPicPr>
          <p:cNvPr id="6" name="Picture 5" descr="A computer with folders in the screen&#10;&#10;Description automatically generated">
            <a:extLst>
              <a:ext uri="{FF2B5EF4-FFF2-40B4-BE49-F238E27FC236}">
                <a16:creationId xmlns:a16="http://schemas.microsoft.com/office/drawing/2014/main" id="{4D01BA92-0654-ABF1-FFC9-CC3D69198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950335" y="4149084"/>
            <a:ext cx="2047354" cy="19186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85292FB0-5FC3-B9EE-34D9-2A1A631F9D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60" y="46049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09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A883-FB2F-2BBD-2687-272F0A31F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268760"/>
            <a:ext cx="11684000" cy="792162"/>
          </a:xfrm>
        </p:spPr>
        <p:txBody>
          <a:bodyPr/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Importance &amp; Industry Benefits:</a:t>
            </a:r>
            <a:endParaRPr lang="en-L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DAE9B-29FA-AFBA-E2C2-BDD67F36A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348880"/>
            <a:ext cx="11684000" cy="5181600"/>
          </a:xfrm>
        </p:spPr>
        <p:txBody>
          <a:bodyPr>
            <a:normAutofit/>
          </a:bodyPr>
          <a:lstStyle/>
          <a:p>
            <a:r>
              <a:rPr lang="en-GB" sz="2000" dirty="0"/>
              <a:t>Enables automatic classification of construction projects, improving project planning and resource allocation.</a:t>
            </a:r>
          </a:p>
          <a:p>
            <a:r>
              <a:rPr lang="en-GB" sz="2000" dirty="0"/>
              <a:t>Helps assess environmental impact and geographical considerations effectively.</a:t>
            </a:r>
          </a:p>
          <a:p>
            <a:r>
              <a:rPr lang="en-GB" sz="2000" dirty="0"/>
              <a:t>Facilitates risk level and complexity assessment that supports better project management.</a:t>
            </a:r>
          </a:p>
          <a:p>
            <a:r>
              <a:rPr lang="en-GB" sz="2000" dirty="0"/>
              <a:t>Supports integration with existing project management tools for real-time decision-making.</a:t>
            </a:r>
          </a:p>
          <a:p>
            <a:r>
              <a:rPr lang="en-GB" sz="2000" dirty="0"/>
              <a:t>Reduces manual errors and reliance on subjective project manager experience.</a:t>
            </a:r>
          </a:p>
          <a:p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29136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0170-5BF8-6FE7-D776-4D67F7EF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Project Evidence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70A33C-A6DF-EF93-04A8-CADFD9ADE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37" y="4116354"/>
            <a:ext cx="5536825" cy="274164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0E6AB8-F2ED-C5B7-1BC2-51BFCA0C5E67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Perera</a:t>
            </a:r>
            <a:r>
              <a:rPr lang="en-US" dirty="0">
                <a:solidFill>
                  <a:schemeClr val="tx1"/>
                </a:solidFill>
              </a:rPr>
              <a:t> K.M |   24-25J-018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A826E-2523-0082-1244-BCC73DC4B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5" y="1088995"/>
            <a:ext cx="6320489" cy="3155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4D6D3F-DCA5-A036-E6C5-CBEC2722E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624" y="1014260"/>
            <a:ext cx="5334543" cy="31558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407A93-306C-FD0A-5DFC-E5D5B2E31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276" y="4071445"/>
            <a:ext cx="5473419" cy="2831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BD1406-4F8C-F95C-36E8-D65D0804A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5680" y="4532940"/>
            <a:ext cx="2710349" cy="17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0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AF85D-6583-749D-947C-54F3AFFBE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CFA08-B496-551A-97BB-4D71F49F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Project Evidence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C38DD4-514F-9E00-480E-7ACD4BDE7358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Perera</a:t>
            </a:r>
            <a:r>
              <a:rPr lang="en-US" dirty="0">
                <a:solidFill>
                  <a:schemeClr val="tx1"/>
                </a:solidFill>
              </a:rPr>
              <a:t> K.M |   24-25J-018</a:t>
            </a:r>
          </a:p>
        </p:txBody>
      </p:sp>
      <p:pic>
        <p:nvPicPr>
          <p:cNvPr id="7" name="Content Placeholder 6" descr="A blue and orange lines&#10;&#10;AI-generated content may be incorrect.">
            <a:extLst>
              <a:ext uri="{FF2B5EF4-FFF2-40B4-BE49-F238E27FC236}">
                <a16:creationId xmlns:a16="http://schemas.microsoft.com/office/drawing/2014/main" id="{ED67694E-70DA-FC12-2B61-B4476DF3D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340768"/>
            <a:ext cx="11797841" cy="381642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67F0AC-EAC1-287E-4FE9-03D397B8BEFE}"/>
              </a:ext>
            </a:extLst>
          </p:cNvPr>
          <p:cNvSpPr txBox="1"/>
          <p:nvPr/>
        </p:nvSpPr>
        <p:spPr>
          <a:xfrm>
            <a:off x="3848607" y="5251267"/>
            <a:ext cx="459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Decision Tree (Both Risk and Complexity)</a:t>
            </a:r>
          </a:p>
        </p:txBody>
      </p:sp>
    </p:spTree>
    <p:extLst>
      <p:ext uri="{BB962C8B-B14F-4D97-AF65-F5344CB8AC3E}">
        <p14:creationId xmlns:p14="http://schemas.microsoft.com/office/powerpoint/2010/main" val="438612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431-E916-B577-70CA-6F6E21A5C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Evidence</a:t>
            </a:r>
          </a:p>
        </p:txBody>
      </p:sp>
      <p:pic>
        <p:nvPicPr>
          <p:cNvPr id="7" name="Picture 6" descr="A graph of a forest&#10;&#10;AI-generated content may be incorrect.">
            <a:extLst>
              <a:ext uri="{FF2B5EF4-FFF2-40B4-BE49-F238E27FC236}">
                <a16:creationId xmlns:a16="http://schemas.microsoft.com/office/drawing/2014/main" id="{116F020F-569C-4D77-B6B1-BAB7E20C80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91" y="1096962"/>
            <a:ext cx="3427445" cy="1594951"/>
          </a:xfrm>
          <a:prstGeom prst="rect">
            <a:avLst/>
          </a:prstGeom>
        </p:spPr>
      </p:pic>
      <p:pic>
        <p:nvPicPr>
          <p:cNvPr id="9" name="Picture 8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6AFCA18A-8A75-218C-EF0B-CF685D5F8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1139722"/>
            <a:ext cx="3424555" cy="1593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A2DFDF-1606-7B3F-FC4B-72490575A38E}"/>
              </a:ext>
            </a:extLst>
          </p:cNvPr>
          <p:cNvSpPr txBox="1"/>
          <p:nvPr/>
        </p:nvSpPr>
        <p:spPr>
          <a:xfrm>
            <a:off x="7752184" y="148478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</a:t>
            </a:r>
          </a:p>
        </p:txBody>
      </p:sp>
      <p:pic>
        <p:nvPicPr>
          <p:cNvPr id="12" name="Picture 11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E71C30C8-63D2-55BD-7A14-CE1A24163A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29" y="2780928"/>
            <a:ext cx="3312368" cy="1541399"/>
          </a:xfrm>
          <a:prstGeom prst="rect">
            <a:avLst/>
          </a:prstGeom>
        </p:spPr>
      </p:pic>
      <p:pic>
        <p:nvPicPr>
          <p:cNvPr id="14" name="Picture 13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1758FA8C-8086-57B1-D957-4D46F0F39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124" y="2776087"/>
            <a:ext cx="3451191" cy="160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A2F54C-06F1-ABE7-1605-795B26843649}"/>
              </a:ext>
            </a:extLst>
          </p:cNvPr>
          <p:cNvSpPr txBox="1"/>
          <p:nvPr/>
        </p:nvSpPr>
        <p:spPr>
          <a:xfrm>
            <a:off x="8040216" y="3068960"/>
            <a:ext cx="64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SVM</a:t>
            </a:r>
          </a:p>
        </p:txBody>
      </p:sp>
      <p:pic>
        <p:nvPicPr>
          <p:cNvPr id="17" name="Picture 16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D754F042-FBD1-E5AC-9651-E6247B2F3C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29" y="4471102"/>
            <a:ext cx="3312368" cy="1541399"/>
          </a:xfrm>
          <a:prstGeom prst="rect">
            <a:avLst/>
          </a:prstGeom>
        </p:spPr>
      </p:pic>
      <p:pic>
        <p:nvPicPr>
          <p:cNvPr id="19" name="Picture 18" descr="A graph of a graph with blue and orange lines&#10;&#10;AI-generated content may be incorrect.">
            <a:extLst>
              <a:ext uri="{FF2B5EF4-FFF2-40B4-BE49-F238E27FC236}">
                <a16:creationId xmlns:a16="http://schemas.microsoft.com/office/drawing/2014/main" id="{A0BFE729-E4EC-8F94-8753-F5D99EC439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124" y="4418896"/>
            <a:ext cx="3424555" cy="15936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A6D3C4-9876-E8D5-F18D-873B5F56AF27}"/>
              </a:ext>
            </a:extLst>
          </p:cNvPr>
          <p:cNvSpPr txBox="1"/>
          <p:nvPr/>
        </p:nvSpPr>
        <p:spPr>
          <a:xfrm>
            <a:off x="8040216" y="4941168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XGBoost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052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6FF0-664E-5B9B-56BE-E77E91AD6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688" y="153734"/>
            <a:ext cx="10363200" cy="1362075"/>
          </a:xfrm>
        </p:spPr>
        <p:txBody>
          <a:bodyPr/>
          <a:lstStyle/>
          <a:p>
            <a:r>
              <a:rPr lang="en-LK"/>
              <a:t>IT21276750|Isuranga K.M.S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EAE97-C5AB-B4F6-03DC-C29B18FA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3672" y="332660"/>
            <a:ext cx="6959358" cy="1500187"/>
          </a:xfrm>
        </p:spPr>
        <p:txBody>
          <a:bodyPr/>
          <a:lstStyle/>
          <a:p>
            <a:pPr algn="ctr"/>
            <a:r>
              <a:rPr lang="en-US"/>
              <a:t>BSc(Hons)in Information Technology specialized in Information Systems Engineering</a:t>
            </a:r>
          </a:p>
          <a:p>
            <a:pPr algn="ctr"/>
            <a:endParaRPr lang="en-L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F93AA-6566-7FB1-74F3-64653D86BEAF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IT21276750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Isuranga</a:t>
            </a:r>
            <a:r>
              <a:rPr lang="en-US" dirty="0">
                <a:solidFill>
                  <a:schemeClr val="tx1"/>
                </a:solidFill>
              </a:rPr>
              <a:t> K.M.S |   24-25J-018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3134B-CD5C-63D2-9A52-54762AC1EC5A}"/>
              </a:ext>
            </a:extLst>
          </p:cNvPr>
          <p:cNvSpPr txBox="1"/>
          <p:nvPr/>
        </p:nvSpPr>
        <p:spPr>
          <a:xfrm>
            <a:off x="1415480" y="2985692"/>
            <a:ext cx="98650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000000"/>
                </a:solidFill>
              </a:rPr>
              <a:t>KPI Generation by Performance analysis and CV analysis.</a:t>
            </a:r>
          </a:p>
          <a:p>
            <a:pPr algn="ctr"/>
            <a:endParaRPr lang="en-L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1A600D-8BA9-AFB6-B323-75466B32893A}"/>
              </a:ext>
            </a:extLst>
          </p:cNvPr>
          <p:cNvSpPr txBox="1"/>
          <p:nvPr/>
        </p:nvSpPr>
        <p:spPr>
          <a:xfrm>
            <a:off x="9984432" y="-9386"/>
            <a:ext cx="2207568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LK"/>
          </a:p>
          <a:p>
            <a:endParaRPr lang="en-LK"/>
          </a:p>
          <a:p>
            <a:endParaRPr lang="en-LK"/>
          </a:p>
          <a:p>
            <a:endParaRPr lang="en-LK"/>
          </a:p>
          <a:p>
            <a:endParaRPr lang="en-LK"/>
          </a:p>
          <a:p>
            <a:endParaRPr lang="en-LK"/>
          </a:p>
          <a:p>
            <a:endParaRPr lang="en-LK"/>
          </a:p>
          <a:p>
            <a:endParaRPr lang="en-LK"/>
          </a:p>
        </p:txBody>
      </p:sp>
      <p:pic>
        <p:nvPicPr>
          <p:cNvPr id="9" name="Picture 8" descr="A person in a blue shirt&#10;&#10;Description automatically generated">
            <a:extLst>
              <a:ext uri="{FF2B5EF4-FFF2-40B4-BE49-F238E27FC236}">
                <a16:creationId xmlns:a16="http://schemas.microsoft.com/office/drawing/2014/main" id="{F3B1D055-ADC1-D0B4-E0D5-66AE827AF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424" y="110728"/>
            <a:ext cx="2190884" cy="2382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249F0027-A358-AF58-FB6B-ECAC540CE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38620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81109A-B5A0-4875-5688-614560C5C71B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1140146-C286-7BEA-6C2B-4C50BB5829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44E127-83B0-F83F-80EE-AE0BD209E64D}"/>
              </a:ext>
            </a:extLst>
          </p:cNvPr>
          <p:cNvSpPr txBox="1">
            <a:spLocks/>
          </p:cNvSpPr>
          <p:nvPr/>
        </p:nvSpPr>
        <p:spPr>
          <a:xfrm>
            <a:off x="-1248816" y="1958975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LK" b="1" dirty="0"/>
              <a:t>Overview Diagram</a:t>
            </a:r>
          </a:p>
        </p:txBody>
      </p:sp>
      <p:pic>
        <p:nvPicPr>
          <p:cNvPr id="11" name="Picture 10" descr="A hands holding a book&#10;&#10;Description automatically generated">
            <a:extLst>
              <a:ext uri="{FF2B5EF4-FFF2-40B4-BE49-F238E27FC236}">
                <a16:creationId xmlns:a16="http://schemas.microsoft.com/office/drawing/2014/main" id="{B5C29210-86D1-9DA2-FF20-8AE0820EA3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04116" y="104954"/>
            <a:ext cx="5347443" cy="3781246"/>
          </a:xfrm>
          <a:prstGeom prst="rect">
            <a:avLst/>
          </a:prstGeom>
        </p:spPr>
      </p:pic>
      <p:pic>
        <p:nvPicPr>
          <p:cNvPr id="2" name="Picture 1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7F2DE34B-B336-A5FE-8666-DF94F136CB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1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05320D-EE01-6A06-A52F-632C4A64D01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LK" b="1"/>
              <a:t>Team Members</a:t>
            </a:r>
            <a:endParaRPr lang="en-LK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4089397-39D6-29DC-336D-DA8CB5D7E4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6653321"/>
              </p:ext>
            </p:extLst>
          </p:nvPr>
        </p:nvGraphicFramePr>
        <p:xfrm>
          <a:off x="695400" y="1385512"/>
          <a:ext cx="11293400" cy="480618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620938">
                  <a:extLst>
                    <a:ext uri="{9D8B030D-6E8A-4147-A177-3AD203B41FA5}">
                      <a16:colId xmlns:a16="http://schemas.microsoft.com/office/drawing/2014/main" val="3645625677"/>
                    </a:ext>
                  </a:extLst>
                </a:gridCol>
                <a:gridCol w="5672462">
                  <a:extLst>
                    <a:ext uri="{9D8B030D-6E8A-4147-A177-3AD203B41FA5}">
                      <a16:colId xmlns:a16="http://schemas.microsoft.com/office/drawing/2014/main" val="2730972285"/>
                    </a:ext>
                  </a:extLst>
                </a:gridCol>
              </a:tblGrid>
              <a:tr h="961237"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IT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232952"/>
                  </a:ext>
                </a:extLst>
              </a:tr>
              <a:tr h="961237">
                <a:tc>
                  <a:txBody>
                    <a:bodyPr/>
                    <a:lstStyle/>
                    <a:p>
                      <a:pPr algn="ctr"/>
                      <a:r>
                        <a:rPr lang="en-LK" sz="3200" dirty="0"/>
                        <a:t>IT21270956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/>
                        <a:t>Munagama M.K.H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615178"/>
                  </a:ext>
                </a:extLst>
              </a:tr>
              <a:tr h="961237"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IT21276750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/>
                        <a:t>Isuranga K.M.S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226445"/>
                  </a:ext>
                </a:extLst>
              </a:tr>
              <a:tr h="961237"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IT21069840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/>
                        <a:t>Devashika R.P.P.A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0429"/>
                  </a:ext>
                </a:extLst>
              </a:tr>
              <a:tr h="961237"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IT21087660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 dirty="0"/>
                        <a:t>Perera K.M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474895"/>
                  </a:ext>
                </a:extLst>
              </a:tr>
            </a:tbl>
          </a:graphicData>
        </a:graphic>
      </p:graphicFrame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29125ED7-A0A8-47DE-603D-F70CC0EE2F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7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8CE869-7D35-DD57-1224-90806C1E021E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  <p:pic>
        <p:nvPicPr>
          <p:cNvPr id="6" name="Picture 5" descr="A black and white card with a person and text&#10;&#10;Description automatically generated">
            <a:extLst>
              <a:ext uri="{FF2B5EF4-FFF2-40B4-BE49-F238E27FC236}">
                <a16:creationId xmlns:a16="http://schemas.microsoft.com/office/drawing/2014/main" id="{0EE3617A-8026-DDFE-6898-7626A7B64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15108" y="3635903"/>
            <a:ext cx="1276259" cy="960190"/>
          </a:xfrm>
          <a:prstGeom prst="rect">
            <a:avLst/>
          </a:prstGeom>
        </p:spPr>
      </p:pic>
      <p:pic>
        <p:nvPicPr>
          <p:cNvPr id="8" name="Picture 7" descr="A hand pointing at a paper with a pen&#10;&#10;Description automatically generated">
            <a:extLst>
              <a:ext uri="{FF2B5EF4-FFF2-40B4-BE49-F238E27FC236}">
                <a16:creationId xmlns:a16="http://schemas.microsoft.com/office/drawing/2014/main" id="{A5E7D9F1-2300-939F-0FEC-5A4D2A042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13139" y="3475169"/>
            <a:ext cx="1246133" cy="12461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7162D7-B8C2-D9D9-B3F6-8C5026CE8D9F}"/>
              </a:ext>
            </a:extLst>
          </p:cNvPr>
          <p:cNvCxnSpPr>
            <a:cxnSpLocks/>
          </p:cNvCxnSpPr>
          <p:nvPr/>
        </p:nvCxnSpPr>
        <p:spPr>
          <a:xfrm>
            <a:off x="2722755" y="4313925"/>
            <a:ext cx="608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EDEC58-8356-60BF-E7FB-485B9D779DD7}"/>
              </a:ext>
            </a:extLst>
          </p:cNvPr>
          <p:cNvSpPr txBox="1"/>
          <p:nvPr/>
        </p:nvSpPr>
        <p:spPr>
          <a:xfrm>
            <a:off x="1153648" y="4582686"/>
            <a:ext cx="133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Employee CV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643DAD-AB55-06FC-8559-445506879AF7}"/>
              </a:ext>
            </a:extLst>
          </p:cNvPr>
          <p:cNvSpPr txBox="1"/>
          <p:nvPr/>
        </p:nvSpPr>
        <p:spPr>
          <a:xfrm>
            <a:off x="3156535" y="4738306"/>
            <a:ext cx="1846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Initial KPI Generation</a:t>
            </a:r>
          </a:p>
        </p:txBody>
      </p:sp>
      <p:pic>
        <p:nvPicPr>
          <p:cNvPr id="14" name="Picture 13" descr="A red and black sign&#10;&#10;Description automatically generated">
            <a:extLst>
              <a:ext uri="{FF2B5EF4-FFF2-40B4-BE49-F238E27FC236}">
                <a16:creationId xmlns:a16="http://schemas.microsoft.com/office/drawing/2014/main" id="{EBCA9CFB-C0EF-B212-52F1-B8ABA6041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909066" y="1793572"/>
            <a:ext cx="1739490" cy="4638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0D15DAA-2B44-AD0A-4273-04234A2FB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541073" y="1937096"/>
            <a:ext cx="735995" cy="7359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77025B-BCEC-ED5F-E243-43C073506E5A}"/>
              </a:ext>
            </a:extLst>
          </p:cNvPr>
          <p:cNvSpPr txBox="1"/>
          <p:nvPr/>
        </p:nvSpPr>
        <p:spPr>
          <a:xfrm>
            <a:off x="9886792" y="3858864"/>
            <a:ext cx="2305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 dirty="0"/>
              <a:t>Allocated details of the employee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B21EFE-8E7D-D3D6-759D-20C118B76AEC}"/>
              </a:ext>
            </a:extLst>
          </p:cNvPr>
          <p:cNvSpPr txBox="1"/>
          <p:nvPr/>
        </p:nvSpPr>
        <p:spPr>
          <a:xfrm>
            <a:off x="10208553" y="2305089"/>
            <a:ext cx="1467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Update existing  KPI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975889-B00B-B561-617F-73095BD03503}"/>
              </a:ext>
            </a:extLst>
          </p:cNvPr>
          <p:cNvSpPr txBox="1"/>
          <p:nvPr/>
        </p:nvSpPr>
        <p:spPr>
          <a:xfrm>
            <a:off x="7224298" y="1016992"/>
            <a:ext cx="4680520" cy="64633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LK" b="1" dirty="0">
                <a:solidFill>
                  <a:schemeClr val="bg1"/>
                </a:solidFill>
              </a:rPr>
              <a:t>Updating the KPI of  employees according to the experience</a:t>
            </a:r>
          </a:p>
        </p:txBody>
      </p:sp>
      <p:pic>
        <p:nvPicPr>
          <p:cNvPr id="25" name="Picture 24" descr="A red arrow pointing up&#10;&#10;Description automatically generated">
            <a:extLst>
              <a:ext uri="{FF2B5EF4-FFF2-40B4-BE49-F238E27FC236}">
                <a16:creationId xmlns:a16="http://schemas.microsoft.com/office/drawing/2014/main" id="{3D518D4B-9679-17D6-B0EC-8750E28B89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289122" y="5001525"/>
            <a:ext cx="647970" cy="6479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75763AD-0674-EFA6-1BF6-9F7EB61649A3}"/>
              </a:ext>
            </a:extLst>
          </p:cNvPr>
          <p:cNvSpPr txBox="1"/>
          <p:nvPr/>
        </p:nvSpPr>
        <p:spPr>
          <a:xfrm>
            <a:off x="7664457" y="4439413"/>
            <a:ext cx="1908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 dirty="0"/>
              <a:t>KPI Value as a Percentage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742220-4AA2-A97B-9F59-3DF8170BF4E3}"/>
              </a:ext>
            </a:extLst>
          </p:cNvPr>
          <p:cNvSpPr txBox="1"/>
          <p:nvPr/>
        </p:nvSpPr>
        <p:spPr>
          <a:xfrm>
            <a:off x="1289552" y="5422286"/>
            <a:ext cx="3206479" cy="6463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LK" b="1">
                <a:solidFill>
                  <a:schemeClr val="bg1"/>
                </a:solidFill>
              </a:rPr>
              <a:t>Storing CV details in the Database</a:t>
            </a:r>
          </a:p>
        </p:txBody>
      </p:sp>
      <p:pic>
        <p:nvPicPr>
          <p:cNvPr id="3" name="Picture 2" descr="A person with blonde hair&#10;&#10;Description automatically generated">
            <a:extLst>
              <a:ext uri="{FF2B5EF4-FFF2-40B4-BE49-F238E27FC236}">
                <a16:creationId xmlns:a16="http://schemas.microsoft.com/office/drawing/2014/main" id="{966AA8DF-3B0D-4BD3-0839-9ADC184794B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562101" y="195218"/>
            <a:ext cx="890833" cy="8908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5D7556-559B-D4D2-9100-FEB2782E3750}"/>
              </a:ext>
            </a:extLst>
          </p:cNvPr>
          <p:cNvSpPr txBox="1"/>
          <p:nvPr/>
        </p:nvSpPr>
        <p:spPr>
          <a:xfrm>
            <a:off x="1069799" y="1099673"/>
            <a:ext cx="1695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HR Department</a:t>
            </a:r>
          </a:p>
        </p:txBody>
      </p:sp>
      <p:pic>
        <p:nvPicPr>
          <p:cNvPr id="19" name="Picture 18" descr="A computer screen with a gear&#10;&#10;Description automatically generated">
            <a:extLst>
              <a:ext uri="{FF2B5EF4-FFF2-40B4-BE49-F238E27FC236}">
                <a16:creationId xmlns:a16="http://schemas.microsoft.com/office/drawing/2014/main" id="{EC6A26A3-019F-5A42-969C-43A015F7D7F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3714359" y="1374983"/>
            <a:ext cx="1189895" cy="1112856"/>
          </a:xfrm>
          <a:prstGeom prst="rect">
            <a:avLst/>
          </a:prstGeom>
        </p:spPr>
      </p:pic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5DCEB772-3A77-AA18-22A3-4756914E6D57}"/>
              </a:ext>
            </a:extLst>
          </p:cNvPr>
          <p:cNvCxnSpPr>
            <a:cxnSpLocks/>
            <a:stCxn id="5" idx="2"/>
            <a:endCxn id="19" idx="1"/>
          </p:cNvCxnSpPr>
          <p:nvPr/>
        </p:nvCxnSpPr>
        <p:spPr>
          <a:xfrm rot="16200000" flipH="1">
            <a:off x="2723252" y="940303"/>
            <a:ext cx="185411" cy="1796804"/>
          </a:xfrm>
          <a:prstGeom prst="bentConnector2">
            <a:avLst/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3F6C7AB-D9CF-61CE-2DF6-A6C999BF4C19}"/>
              </a:ext>
            </a:extLst>
          </p:cNvPr>
          <p:cNvSpPr/>
          <p:nvPr/>
        </p:nvSpPr>
        <p:spPr>
          <a:xfrm>
            <a:off x="962166" y="3216404"/>
            <a:ext cx="4020740" cy="3009113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800" dirty="0"/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60994C9-3C5C-9E6B-B52C-39A3B95385EF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3286811" y="2193907"/>
            <a:ext cx="728565" cy="1316428"/>
          </a:xfrm>
          <a:prstGeom prst="bentConnector3">
            <a:avLst>
              <a:gd name="adj1" fmla="val 50000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>
            <a:extLst>
              <a:ext uri="{FF2B5EF4-FFF2-40B4-BE49-F238E27FC236}">
                <a16:creationId xmlns:a16="http://schemas.microsoft.com/office/drawing/2014/main" id="{11474D84-D4A4-44AA-9FF5-C99B640A20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090382" y="4902297"/>
            <a:ext cx="735995" cy="735995"/>
          </a:xfrm>
          <a:prstGeom prst="rect">
            <a:avLst/>
          </a:prstGeom>
        </p:spPr>
      </p:pic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F4B9FC21-7465-CB10-632B-D21C744D3C4A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5003245" y="4720965"/>
            <a:ext cx="2087137" cy="549330"/>
          </a:xfrm>
          <a:prstGeom prst="bentConnector3">
            <a:avLst>
              <a:gd name="adj1" fmla="val 50000"/>
            </a:avLst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0776C38-FE8C-7263-9EC9-F3B02D7CD6D4}"/>
              </a:ext>
            </a:extLst>
          </p:cNvPr>
          <p:cNvSpPr/>
          <p:nvPr/>
        </p:nvSpPr>
        <p:spPr>
          <a:xfrm>
            <a:off x="7013924" y="746569"/>
            <a:ext cx="5054298" cy="2552037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800" dirty="0"/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B6B470F-EDEB-CCC8-7044-B8B2FE2D45BD}"/>
              </a:ext>
            </a:extLst>
          </p:cNvPr>
          <p:cNvCxnSpPr>
            <a:cxnSpLocks/>
            <a:stCxn id="65" idx="2"/>
            <a:endCxn id="49" idx="0"/>
          </p:cNvCxnSpPr>
          <p:nvPr/>
        </p:nvCxnSpPr>
        <p:spPr>
          <a:xfrm rot="5400000">
            <a:off x="7697882" y="3059105"/>
            <a:ext cx="1603691" cy="2082693"/>
          </a:xfrm>
          <a:prstGeom prst="bentConnector3">
            <a:avLst>
              <a:gd name="adj1" fmla="val 50000"/>
            </a:avLst>
          </a:prstGeom>
          <a:ln w="857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81CC5E39-C699-F2E4-C4F4-44ECB7F7DC1D}"/>
              </a:ext>
            </a:extLst>
          </p:cNvPr>
          <p:cNvCxnSpPr>
            <a:cxnSpLocks/>
            <a:stCxn id="17" idx="2"/>
            <a:endCxn id="49" idx="2"/>
          </p:cNvCxnSpPr>
          <p:nvPr/>
        </p:nvCxnSpPr>
        <p:spPr>
          <a:xfrm rot="5400000">
            <a:off x="7201126" y="2930346"/>
            <a:ext cx="2965201" cy="2450691"/>
          </a:xfrm>
          <a:prstGeom prst="bentConnector3">
            <a:avLst>
              <a:gd name="adj1" fmla="val 126513"/>
            </a:avLst>
          </a:prstGeom>
          <a:ln w="85725">
            <a:solidFill>
              <a:srgbClr val="00206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itle 70">
            <a:extLst>
              <a:ext uri="{FF2B5EF4-FFF2-40B4-BE49-F238E27FC236}">
                <a16:creationId xmlns:a16="http://schemas.microsoft.com/office/drawing/2014/main" id="{C71AFECD-4AA6-3B7E-64D9-FF71D437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76054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B8CE-2E71-A1D7-CAE0-1F889BC7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Progress (100% Completion):</a:t>
            </a:r>
            <a:endParaRPr lang="en-L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5DEB0-E7AA-3246-4A1D-EEFA5A065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24500"/>
            <a:ext cx="11684000" cy="5181600"/>
          </a:xfrm>
        </p:spPr>
        <p:txBody>
          <a:bodyPr>
            <a:normAutofit/>
          </a:bodyPr>
          <a:lstStyle/>
          <a:p>
            <a:r>
              <a:rPr lang="en-GB" sz="1900" dirty="0"/>
              <a:t>Developed an upload portal for employee CVs.</a:t>
            </a:r>
          </a:p>
          <a:p>
            <a:r>
              <a:rPr lang="en-GB" sz="1900" dirty="0"/>
              <a:t>Generated initial KPI values from CV data.</a:t>
            </a:r>
          </a:p>
          <a:p>
            <a:r>
              <a:rPr lang="en-GB" sz="1900" dirty="0"/>
              <a:t>Stored CV details and KPI values in a database.</a:t>
            </a:r>
          </a:p>
          <a:p>
            <a:r>
              <a:rPr lang="en-GB" sz="1900" dirty="0"/>
              <a:t>Developed functionality to update KPIs based on employee experience and performance.</a:t>
            </a:r>
          </a:p>
          <a:p>
            <a:r>
              <a:rPr lang="en-GB" sz="1900" dirty="0"/>
              <a:t>Calculated KPI values as percentages for better comparison.</a:t>
            </a:r>
          </a:p>
          <a:p>
            <a:r>
              <a:rPr lang="en-GB" sz="1900" dirty="0"/>
              <a:t>Applied Natural Language Processing (NLP) and Multi-Nominal Naive Bayes algorithm for analysis.</a:t>
            </a:r>
          </a:p>
          <a:p>
            <a:r>
              <a:rPr lang="en-GB" sz="1900" dirty="0"/>
              <a:t>Trained models including Random Forest and Decision Tree Regression with decent accuracy.</a:t>
            </a:r>
          </a:p>
          <a:p>
            <a:r>
              <a:rPr lang="en-GB" sz="1900" dirty="0"/>
              <a:t>Data sourced from MAGA Pvt Ltd.</a:t>
            </a:r>
          </a:p>
          <a:p>
            <a:r>
              <a:rPr lang="en-GB" sz="1900" dirty="0"/>
              <a:t>References to industry tools like SAP Success Factors, Workday, BambooHR.</a:t>
            </a:r>
          </a:p>
          <a:p>
            <a:pPr marL="0" indent="0">
              <a:buNone/>
            </a:pPr>
            <a:endParaRPr lang="en-L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08A25F-E1FF-A6B2-E16B-333F0B2832D9}"/>
              </a:ext>
            </a:extLst>
          </p:cNvPr>
          <p:cNvSpPr/>
          <p:nvPr/>
        </p:nvSpPr>
        <p:spPr>
          <a:xfrm>
            <a:off x="2738621" y="644825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IT21276750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Isuranga</a:t>
            </a:r>
            <a:r>
              <a:rPr lang="en-US" dirty="0">
                <a:solidFill>
                  <a:schemeClr val="tx1"/>
                </a:solidFill>
              </a:rPr>
              <a:t> K.M.S |   24-25J-018</a:t>
            </a:r>
          </a:p>
        </p:txBody>
      </p:sp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6D4131F-E0FF-0D8E-1CCA-5ADC8E09C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943" y="1556796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6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66804-3B8D-3C96-968F-022099746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284" y="1124744"/>
            <a:ext cx="11684000" cy="792162"/>
          </a:xfrm>
        </p:spPr>
        <p:txBody>
          <a:bodyPr>
            <a:normAutofit fontScale="90000"/>
          </a:bodyPr>
          <a:lstStyle/>
          <a:p>
            <a:pPr algn="l"/>
            <a:br>
              <a:rPr lang="en-GB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GB" b="1" i="0" u="none" strike="noStrike" dirty="0">
                <a:solidFill>
                  <a:srgbClr val="000000"/>
                </a:solidFill>
                <a:effectLst/>
              </a:rPr>
            </a:b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Importance &amp; Industry Benefits:</a:t>
            </a:r>
            <a:br>
              <a:rPr lang="en-GB" b="0" i="0" u="none" strike="noStrike" dirty="0">
                <a:solidFill>
                  <a:srgbClr val="000000"/>
                </a:solidFill>
                <a:effectLst/>
              </a:rPr>
            </a:br>
            <a:br>
              <a:rPr lang="en-GB" dirty="0"/>
            </a:br>
            <a:endParaRPr lang="en-L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F438E-00CD-7963-68A3-7DEECABA7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84" y="2348880"/>
            <a:ext cx="11684000" cy="5181600"/>
          </a:xfrm>
        </p:spPr>
        <p:txBody>
          <a:bodyPr>
            <a:normAutofit/>
          </a:bodyPr>
          <a:lstStyle/>
          <a:p>
            <a:r>
              <a:rPr lang="en-GB" sz="2000" dirty="0"/>
              <a:t>Automates employee KPI generation, improving accuracy and timeliness.</a:t>
            </a:r>
          </a:p>
          <a:p>
            <a:r>
              <a:rPr lang="en-GB" sz="2000" dirty="0"/>
              <a:t>Facilitates real-time KPI updates for better HR and project management decisions.</a:t>
            </a:r>
          </a:p>
          <a:p>
            <a:r>
              <a:rPr lang="en-GB" sz="2000" dirty="0"/>
              <a:t>Reduces challenges related to physical CV management and outdated KPI systems.</a:t>
            </a:r>
          </a:p>
          <a:p>
            <a:r>
              <a:rPr lang="en-GB" sz="2000" dirty="0"/>
              <a:t>Supports objective employee performance measurement and better manpower planning.</a:t>
            </a:r>
          </a:p>
          <a:p>
            <a:r>
              <a:rPr lang="en-GB" sz="2000" dirty="0"/>
              <a:t>Integration with HR systems enhances operational efficiency and talent management.</a:t>
            </a:r>
          </a:p>
          <a:p>
            <a:pPr marL="0" indent="0">
              <a:buNone/>
            </a:pPr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3212224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0170-5BF8-6FE7-D776-4D67F7EF1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672" y="1700808"/>
            <a:ext cx="11684000" cy="792162"/>
          </a:xfrm>
        </p:spPr>
        <p:txBody>
          <a:bodyPr/>
          <a:lstStyle/>
          <a:p>
            <a:r>
              <a:rPr lang="en-LK" b="1" dirty="0"/>
              <a:t>Project Evidence</a:t>
            </a:r>
            <a:r>
              <a:rPr lang="en-GB" b="1" dirty="0"/>
              <a:t> (PP1)</a:t>
            </a:r>
            <a:endParaRPr lang="en-LK" b="1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28F70DA-31F6-6B36-0F39-27BAF9F90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2034"/>
          <a:stretch/>
        </p:blipFill>
        <p:spPr>
          <a:xfrm>
            <a:off x="7248128" y="3429000"/>
            <a:ext cx="4816859" cy="306611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691821-373D-4106-52E2-83E2FE647878}"/>
              </a:ext>
            </a:extLst>
          </p:cNvPr>
          <p:cNvSpPr/>
          <p:nvPr/>
        </p:nvSpPr>
        <p:spPr>
          <a:xfrm>
            <a:off x="2738621" y="644825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IT21276750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Isuranga</a:t>
            </a:r>
            <a:r>
              <a:rPr lang="en-US" dirty="0">
                <a:solidFill>
                  <a:schemeClr val="tx1"/>
                </a:solidFill>
              </a:rPr>
              <a:t> K.M.S |   24-25J-018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35D5AC-D2D0-B2D3-EC46-E0404B30D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" y="188640"/>
            <a:ext cx="5472799" cy="2756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82AAB3-6E51-A6E1-55A7-640E74AA1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180297"/>
            <a:ext cx="6851606" cy="317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34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5390-5351-62C7-E60C-C5CA9924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6" y="511468"/>
            <a:ext cx="12980144" cy="792162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Project</a:t>
            </a:r>
            <a:br>
              <a:rPr lang="en-GB" b="1" dirty="0"/>
            </a:br>
            <a:r>
              <a:rPr lang="en-GB" b="1" dirty="0"/>
              <a:t> Evidence (PP1)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DB328-B2FF-A0DE-9BE1-1C1BE8B5D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76"/>
            <a:ext cx="7271369" cy="3672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027EA-3FA7-EA74-83D5-58D9D2A18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8016"/>
            <a:ext cx="6779075" cy="3178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365D0-D022-B0D8-A012-D27EDB3D1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80" y="1883164"/>
            <a:ext cx="6081519" cy="316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39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942F3-127A-8D3D-A59D-EAA6F87FAA75}"/>
              </a:ext>
            </a:extLst>
          </p:cNvPr>
          <p:cNvSpPr txBox="1">
            <a:spLocks/>
          </p:cNvSpPr>
          <p:nvPr/>
        </p:nvSpPr>
        <p:spPr>
          <a:xfrm>
            <a:off x="3623393" y="165965"/>
            <a:ext cx="12980144" cy="79216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GB" b="1" dirty="0"/>
              <a:t>Trained Models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6E1371-A0B3-9F66-3DF7-17E1A81BE7F9}"/>
              </a:ext>
            </a:extLst>
          </p:cNvPr>
          <p:cNvSpPr txBox="1"/>
          <p:nvPr/>
        </p:nvSpPr>
        <p:spPr>
          <a:xfrm>
            <a:off x="6384032" y="2505670"/>
            <a:ext cx="5588799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Random Forest Regression</a:t>
            </a:r>
          </a:p>
          <a:p>
            <a:r>
              <a:rPr lang="en-US" b="1" dirty="0">
                <a:solidFill>
                  <a:srgbClr val="C00000"/>
                </a:solidFill>
              </a:rPr>
              <a:t>Accuracy Score:1</a:t>
            </a:r>
          </a:p>
          <a:p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4B426-E0D7-22D8-FC98-A997C06AF061}"/>
              </a:ext>
            </a:extLst>
          </p:cNvPr>
          <p:cNvSpPr txBox="1"/>
          <p:nvPr/>
        </p:nvSpPr>
        <p:spPr>
          <a:xfrm>
            <a:off x="191344" y="176697"/>
            <a:ext cx="4680520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Decision Tree Regression</a:t>
            </a:r>
          </a:p>
          <a:p>
            <a:r>
              <a:rPr lang="en-GB" b="1" dirty="0">
                <a:solidFill>
                  <a:srgbClr val="C00000"/>
                </a:solidFill>
              </a:rPr>
              <a:t>Accuracy Score : 0.75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29FE7A-11B1-3DC3-EF93-759B7AEC3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4089395"/>
            <a:ext cx="7896200" cy="27686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424041-0565-B6C1-8C6B-A38869515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0" y="1109642"/>
            <a:ext cx="4776863" cy="2857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8DE6EA-B410-BB4F-C80C-872D7928D1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999" y="2852936"/>
            <a:ext cx="4358115" cy="28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011" y="162208"/>
            <a:ext cx="10363200" cy="1362075"/>
          </a:xfrm>
        </p:spPr>
        <p:txBody>
          <a:bodyPr/>
          <a:lstStyle/>
          <a:p>
            <a:r>
              <a:rPr lang="en-US"/>
              <a:t>IT21069840|Devashika R.P.P.A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5980" y="660186"/>
            <a:ext cx="6645084" cy="864097"/>
          </a:xfrm>
        </p:spPr>
        <p:txBody>
          <a:bodyPr>
            <a:normAutofit/>
          </a:bodyPr>
          <a:lstStyle/>
          <a:p>
            <a:pPr algn="ctr"/>
            <a:r>
              <a:rPr lang="en-US"/>
              <a:t>BSc(Hons)in Information Technology specialized in Information Systems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IT21069840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Devashika</a:t>
            </a:r>
            <a:r>
              <a:rPr lang="en-US" dirty="0">
                <a:solidFill>
                  <a:schemeClr val="tx1"/>
                </a:solidFill>
              </a:rPr>
              <a:t> R.P.P.A |   24-25J-018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71DA6-86E5-F566-F0E8-D5B6CA58989D}"/>
              </a:ext>
            </a:extLst>
          </p:cNvPr>
          <p:cNvSpPr txBox="1"/>
          <p:nvPr/>
        </p:nvSpPr>
        <p:spPr>
          <a:xfrm>
            <a:off x="839416" y="3284984"/>
            <a:ext cx="9865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Employee Allocation and Optimization.</a:t>
            </a:r>
          </a:p>
          <a:p>
            <a:pPr algn="ctr"/>
            <a:endParaRPr lang="en-LK" dirty="0"/>
          </a:p>
        </p:txBody>
      </p:sp>
      <p:pic>
        <p:nvPicPr>
          <p:cNvPr id="7" name="Picture 6" descr="A person standing in front of a desk&#10;&#10;Description automatically generated">
            <a:extLst>
              <a:ext uri="{FF2B5EF4-FFF2-40B4-BE49-F238E27FC236}">
                <a16:creationId xmlns:a16="http://schemas.microsoft.com/office/drawing/2014/main" id="{22D2F4A5-B123-8925-9114-604288ED62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04" t="11883" r="31845" b="52100"/>
          <a:stretch/>
        </p:blipFill>
        <p:spPr>
          <a:xfrm>
            <a:off x="9912424" y="79987"/>
            <a:ext cx="2207568" cy="24849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A2732499-D12B-7B81-ABC7-69E9334D33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BB70-5345-2CCA-6956-B7A02264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" y="124345"/>
            <a:ext cx="4680520" cy="792162"/>
          </a:xfrm>
        </p:spPr>
        <p:txBody>
          <a:bodyPr/>
          <a:lstStyle/>
          <a:p>
            <a:r>
              <a:rPr lang="en-LK" b="1"/>
              <a:t>Overview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270F9-653B-EC09-CEE5-48121B19A8D3}"/>
              </a:ext>
            </a:extLst>
          </p:cNvPr>
          <p:cNvSpPr txBox="1"/>
          <p:nvPr/>
        </p:nvSpPr>
        <p:spPr>
          <a:xfrm>
            <a:off x="973655" y="4805002"/>
            <a:ext cx="3901319" cy="120032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LK" b="1">
                <a:solidFill>
                  <a:schemeClr val="bg1"/>
                </a:solidFill>
              </a:rPr>
              <a:t>Matching the KPI with Project Categorization Results</a:t>
            </a:r>
          </a:p>
          <a:p>
            <a:pPr algn="ctr"/>
            <a:endParaRPr lang="en-LK" b="1">
              <a:solidFill>
                <a:schemeClr val="bg1"/>
              </a:solidFill>
            </a:endParaRPr>
          </a:p>
          <a:p>
            <a:pPr algn="ctr"/>
            <a:endParaRPr lang="en-LK" b="1">
              <a:solidFill>
                <a:schemeClr val="bg1"/>
              </a:solidFill>
            </a:endParaRPr>
          </a:p>
        </p:txBody>
      </p:sp>
      <p:pic>
        <p:nvPicPr>
          <p:cNvPr id="5" name="Picture 4" descr="A blue square with a question mark in it&#10;&#10;Description automatically generated">
            <a:extLst>
              <a:ext uri="{FF2B5EF4-FFF2-40B4-BE49-F238E27FC236}">
                <a16:creationId xmlns:a16="http://schemas.microsoft.com/office/drawing/2014/main" id="{EC73D606-0F63-3B4D-EA9D-5F0D9127E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52" y="5189735"/>
            <a:ext cx="707861" cy="7078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5624F1-5981-6C57-13EF-275CC99D30BB}"/>
              </a:ext>
            </a:extLst>
          </p:cNvPr>
          <p:cNvSpPr txBox="1"/>
          <p:nvPr/>
        </p:nvSpPr>
        <p:spPr>
          <a:xfrm>
            <a:off x="7447201" y="5403159"/>
            <a:ext cx="4066357" cy="9233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Suggestions of the employee IDs in order to select as per the requirement</a:t>
            </a:r>
          </a:p>
        </p:txBody>
      </p:sp>
      <p:pic>
        <p:nvPicPr>
          <p:cNvPr id="26" name="Picture 25" descr="A wooden box with a message&#10;&#10;Description automatically generated">
            <a:extLst>
              <a:ext uri="{FF2B5EF4-FFF2-40B4-BE49-F238E27FC236}">
                <a16:creationId xmlns:a16="http://schemas.microsoft.com/office/drawing/2014/main" id="{17D15837-1BD0-FE91-962E-56FE7703F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001249" y="6005327"/>
            <a:ext cx="859572" cy="5730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2CF794-965C-75FC-6E29-072B2757ED11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IT21069840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Devashika</a:t>
            </a:r>
            <a:r>
              <a:rPr lang="en-US" dirty="0">
                <a:solidFill>
                  <a:schemeClr val="tx1"/>
                </a:solidFill>
              </a:rPr>
              <a:t> R.P.P.A |   24-25J-018</a:t>
            </a:r>
          </a:p>
        </p:txBody>
      </p:sp>
      <p:pic>
        <p:nvPicPr>
          <p:cNvPr id="4" name="Picture 3" descr="A red arrow pointing up&#10;&#10;Description automatically generated">
            <a:extLst>
              <a:ext uri="{FF2B5EF4-FFF2-40B4-BE49-F238E27FC236}">
                <a16:creationId xmlns:a16="http://schemas.microsoft.com/office/drawing/2014/main" id="{BB34C828-E4DD-37E0-E32A-CF52CFF25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3226037" y="2419017"/>
            <a:ext cx="796263" cy="804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C4ED45-247F-43C7-15E0-9EC4D485A1C5}"/>
              </a:ext>
            </a:extLst>
          </p:cNvPr>
          <p:cNvSpPr txBox="1"/>
          <p:nvPr/>
        </p:nvSpPr>
        <p:spPr>
          <a:xfrm>
            <a:off x="2452363" y="1762119"/>
            <a:ext cx="1785252" cy="1754326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KPI Value as a Percentage</a:t>
            </a:r>
          </a:p>
          <a:p>
            <a:pPr algn="ctr"/>
            <a:endParaRPr lang="en-LK" b="1"/>
          </a:p>
          <a:p>
            <a:pPr algn="ctr"/>
            <a:endParaRPr lang="en-LK" b="1"/>
          </a:p>
          <a:p>
            <a:pPr algn="ctr"/>
            <a:endParaRPr lang="en-LK" b="1"/>
          </a:p>
          <a:p>
            <a:pPr algn="ctr"/>
            <a:endParaRPr lang="en-LK" b="1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0120B92-BD2A-AFEA-AF25-94FD0228B9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265662" y="1340768"/>
            <a:ext cx="1218616" cy="1298514"/>
          </a:xfrm>
          <a:prstGeom prst="rect">
            <a:avLst/>
          </a:prstGeom>
        </p:spPr>
      </p:pic>
      <p:pic>
        <p:nvPicPr>
          <p:cNvPr id="11" name="Picture 10" descr="A red arrow with white text&#10;&#10;Description automatically generated">
            <a:extLst>
              <a:ext uri="{FF2B5EF4-FFF2-40B4-BE49-F238E27FC236}">
                <a16:creationId xmlns:a16="http://schemas.microsoft.com/office/drawing/2014/main" id="{446A631B-674E-A1AB-26EA-BBE4841EC7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256244" y="635108"/>
            <a:ext cx="1516115" cy="11147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D76BC7-F7A3-65A0-7E36-F399250B1C69}"/>
              </a:ext>
            </a:extLst>
          </p:cNvPr>
          <p:cNvSpPr txBox="1"/>
          <p:nvPr/>
        </p:nvSpPr>
        <p:spPr>
          <a:xfrm>
            <a:off x="5716331" y="424638"/>
            <a:ext cx="5422707" cy="2246769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en-LK" sz="2000" b="1"/>
              <a:t>Project Categorization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TimeFrame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Budget Level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Risk Level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Complexity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Geographical Factors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Environment Impact (Low,Medium,High)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69F9BA6-76AD-4276-787C-0E2FD93CD4C2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 flipH="1">
            <a:off x="973655" y="1990025"/>
            <a:ext cx="4510627" cy="3415138"/>
          </a:xfrm>
          <a:prstGeom prst="bentConnector5">
            <a:avLst>
              <a:gd name="adj1" fmla="val -2077"/>
              <a:gd name="adj2" fmla="val -29166"/>
              <a:gd name="adj3" fmla="val 116367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5250999-6E1B-6F62-D61F-E5336FE9B407}"/>
              </a:ext>
            </a:extLst>
          </p:cNvPr>
          <p:cNvCxnSpPr>
            <a:cxnSpLocks/>
            <a:stCxn id="10" idx="2"/>
            <a:endCxn id="3" idx="0"/>
          </p:cNvCxnSpPr>
          <p:nvPr/>
        </p:nvCxnSpPr>
        <p:spPr>
          <a:xfrm rot="5400000">
            <a:off x="2816783" y="2746815"/>
            <a:ext cx="2165716" cy="1950659"/>
          </a:xfrm>
          <a:prstGeom prst="bentConnector3">
            <a:avLst>
              <a:gd name="adj1" fmla="val 50000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EF6FF1BF-C82A-4E9F-7157-24F183E539CA}"/>
              </a:ext>
            </a:extLst>
          </p:cNvPr>
          <p:cNvCxnSpPr>
            <a:stCxn id="3" idx="2"/>
            <a:endCxn id="25" idx="1"/>
          </p:cNvCxnSpPr>
          <p:nvPr/>
        </p:nvCxnSpPr>
        <p:spPr>
          <a:xfrm rot="5400000" flipH="1" flipV="1">
            <a:off x="5115506" y="3673633"/>
            <a:ext cx="140503" cy="4522886"/>
          </a:xfrm>
          <a:prstGeom prst="bentConnector4">
            <a:avLst>
              <a:gd name="adj1" fmla="val -162701"/>
              <a:gd name="adj2" fmla="val 71564"/>
            </a:avLst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person with a gold circle over their head&#10;&#10;Description automatically generated">
            <a:extLst>
              <a:ext uri="{FF2B5EF4-FFF2-40B4-BE49-F238E27FC236}">
                <a16:creationId xmlns:a16="http://schemas.microsoft.com/office/drawing/2014/main" id="{16725A73-9294-F402-CAF5-B34E369AEC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526619" y="3168820"/>
            <a:ext cx="737491" cy="73749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7353A03-B0DF-876F-30A4-01E156B7908E}"/>
              </a:ext>
            </a:extLst>
          </p:cNvPr>
          <p:cNvSpPr txBox="1"/>
          <p:nvPr/>
        </p:nvSpPr>
        <p:spPr>
          <a:xfrm>
            <a:off x="10000878" y="3770553"/>
            <a:ext cx="243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000" b="1">
                <a:solidFill>
                  <a:srgbClr val="002060"/>
                </a:solidFill>
              </a:rPr>
              <a:t>Project Manager</a:t>
            </a:r>
          </a:p>
        </p:txBody>
      </p:sp>
      <p:pic>
        <p:nvPicPr>
          <p:cNvPr id="58" name="Picture 57" descr="A computer screen with a gear&#10;&#10;Description automatically generated">
            <a:extLst>
              <a:ext uri="{FF2B5EF4-FFF2-40B4-BE49-F238E27FC236}">
                <a16:creationId xmlns:a16="http://schemas.microsoft.com/office/drawing/2014/main" id="{474DA1C4-E0A4-0A48-787C-BAE67330A07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278731" y="2942617"/>
            <a:ext cx="1189895" cy="1189895"/>
          </a:xfrm>
          <a:prstGeom prst="rect">
            <a:avLst/>
          </a:prstGeom>
        </p:spPr>
      </p:pic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19B270C2-D53C-FDE1-41F9-15B58F7D4627}"/>
              </a:ext>
            </a:extLst>
          </p:cNvPr>
          <p:cNvCxnSpPr>
            <a:stCxn id="25" idx="0"/>
            <a:endCxn id="58" idx="2"/>
          </p:cNvCxnSpPr>
          <p:nvPr/>
        </p:nvCxnSpPr>
        <p:spPr>
          <a:xfrm rot="16200000" flipV="1">
            <a:off x="8041705" y="3964487"/>
            <a:ext cx="1270651" cy="1606701"/>
          </a:xfrm>
          <a:prstGeom prst="bentConnector3">
            <a:avLst/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2BB31A7F-3AF4-70D6-8887-3F6DB7E6FF08}"/>
              </a:ext>
            </a:extLst>
          </p:cNvPr>
          <p:cNvCxnSpPr>
            <a:stCxn id="58" idx="3"/>
            <a:endCxn id="56" idx="1"/>
          </p:cNvCxnSpPr>
          <p:nvPr/>
        </p:nvCxnSpPr>
        <p:spPr>
          <a:xfrm>
            <a:off x="8468626" y="3537565"/>
            <a:ext cx="2057993" cy="1"/>
          </a:xfrm>
          <a:prstGeom prst="bentConnector3">
            <a:avLst/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17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B8CE-2E71-A1D7-CAE0-1F889BC7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Progress (100% Completion):</a:t>
            </a:r>
            <a:endParaRPr lang="en-L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5DEB0-E7AA-3246-4A1D-EEFA5A065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45004"/>
            <a:ext cx="11684000" cy="518160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900" b="0" i="0" u="none" strike="noStrike" dirty="0">
                <a:solidFill>
                  <a:srgbClr val="000000"/>
                </a:solidFill>
                <a:effectLst/>
              </a:rPr>
              <a:t>Developed a model to match employees to projects using generated KPIs and project categorization results.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900" b="0" i="0" u="none" strike="noStrike" dirty="0">
                <a:solidFill>
                  <a:srgbClr val="000000"/>
                </a:solidFill>
                <a:effectLst/>
              </a:rPr>
              <a:t>Created suggestions for project managers on suitable employee selections.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900" b="0" i="0" u="none" strike="noStrike" dirty="0">
                <a:solidFill>
                  <a:srgbClr val="000000"/>
                </a:solidFill>
                <a:effectLst/>
              </a:rPr>
              <a:t>Validated allocation models with historical data and real-world scenarios.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900" b="0" i="0" u="none" strike="noStrike" dirty="0">
                <a:solidFill>
                  <a:srgbClr val="000000"/>
                </a:solidFill>
                <a:effectLst/>
              </a:rPr>
              <a:t>Implemented KPI percentage calculation for employee allocation.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900" b="0" i="0" u="none" strike="noStrike" dirty="0">
                <a:solidFill>
                  <a:srgbClr val="000000"/>
                </a:solidFill>
                <a:effectLst/>
              </a:rPr>
              <a:t>Used Decision Tree Regressor models and technologies like Python, ReactJS, NodeJS, and MySQL.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900" b="0" i="0" u="none" strike="noStrike" dirty="0">
                <a:solidFill>
                  <a:srgbClr val="000000"/>
                </a:solidFill>
                <a:effectLst/>
              </a:rPr>
              <a:t>Gathered data on number of employees working on projects and required employee categories.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900" b="0" i="0" u="none" strike="noStrike" dirty="0">
                <a:solidFill>
                  <a:srgbClr val="000000"/>
                </a:solidFill>
                <a:effectLst/>
              </a:rPr>
              <a:t>Application reference to tools like Procore, Primavera P6, </a:t>
            </a:r>
            <a:r>
              <a:rPr lang="en-GB" sz="1900" b="0" i="0" u="none" strike="noStrike" dirty="0" err="1">
                <a:solidFill>
                  <a:srgbClr val="000000"/>
                </a:solidFill>
                <a:effectLst/>
              </a:rPr>
              <a:t>BuildTrend</a:t>
            </a:r>
            <a:r>
              <a:rPr lang="en-GB" sz="1900" b="0" i="0" u="none" strike="noStrike" dirty="0">
                <a:solidFill>
                  <a:srgbClr val="000000"/>
                </a:solidFill>
                <a:effectLst/>
              </a:rPr>
              <a:t>, ALICE Technologies, and PlanGrid.</a:t>
            </a:r>
          </a:p>
          <a:p>
            <a:endParaRPr lang="en-L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B1A6D-8CAA-FD5A-F0CB-5ED08D25F41A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  <p:pic>
        <p:nvPicPr>
          <p:cNvPr id="8" name="Picture 7" descr="A group of hands holding devices&#10;&#10;Description automatically generated">
            <a:extLst>
              <a:ext uri="{FF2B5EF4-FFF2-40B4-BE49-F238E27FC236}">
                <a16:creationId xmlns:a16="http://schemas.microsoft.com/office/drawing/2014/main" id="{B2A1D80F-3470-A533-3624-CBB7DADB33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96688" y="4299952"/>
            <a:ext cx="3162910" cy="2138661"/>
          </a:xfrm>
          <a:prstGeom prst="rect">
            <a:avLst/>
          </a:prstGeom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F0AD11A-2BBB-CFAA-0377-331563B181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360" y="4329826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0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30AA-5ABC-CF7F-A58D-C68E99EE1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Importance &amp; Industry Benefits:</a:t>
            </a:r>
            <a:endParaRPr lang="en-LK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0E5917-AD41-CEB5-6E7C-F32BBD82A467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1E465-3A49-4900-4B2F-CE898909F435}"/>
              </a:ext>
            </a:extLst>
          </p:cNvPr>
          <p:cNvSpPr txBox="1"/>
          <p:nvPr/>
        </p:nvSpPr>
        <p:spPr>
          <a:xfrm>
            <a:off x="479376" y="1268760"/>
            <a:ext cx="11305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Improves efficiency by optimizing manpower allocation based on objective KPIs.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Reduces inefficiencies caused by subjective allocation based on experience alone.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Enhances project outcomes through better alignment of employee skills with project complexity.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Supports systematic employee management and workload balancing.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Facilitates data-driven decision-making in HR and project planning.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109504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3E6AC76-6A1B-D0AE-9CAB-52BEF14556E0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LK" b="1"/>
              <a:t>Supervisors</a:t>
            </a:r>
            <a:endParaRPr lang="en-LK"/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BE405AB4-2F4D-06EC-A139-D9BCD271DA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6109261"/>
              </p:ext>
            </p:extLst>
          </p:nvPr>
        </p:nvGraphicFramePr>
        <p:xfrm>
          <a:off x="458664" y="1556792"/>
          <a:ext cx="11376279" cy="4039208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662188">
                  <a:extLst>
                    <a:ext uri="{9D8B030D-6E8A-4147-A177-3AD203B41FA5}">
                      <a16:colId xmlns:a16="http://schemas.microsoft.com/office/drawing/2014/main" val="3645625677"/>
                    </a:ext>
                  </a:extLst>
                </a:gridCol>
                <a:gridCol w="5714091">
                  <a:extLst>
                    <a:ext uri="{9D8B030D-6E8A-4147-A177-3AD203B41FA5}">
                      <a16:colId xmlns:a16="http://schemas.microsoft.com/office/drawing/2014/main" val="2730972285"/>
                    </a:ext>
                  </a:extLst>
                </a:gridCol>
              </a:tblGrid>
              <a:tr h="1009802">
                <a:tc>
                  <a:txBody>
                    <a:bodyPr/>
                    <a:lstStyle/>
                    <a:p>
                      <a:pPr algn="ctr"/>
                      <a:endParaRPr lang="en-LK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232952"/>
                  </a:ext>
                </a:extLst>
              </a:tr>
              <a:tr h="1009802">
                <a:tc>
                  <a:txBody>
                    <a:bodyPr/>
                    <a:lstStyle/>
                    <a:p>
                      <a:pPr algn="ctr"/>
                      <a:r>
                        <a:rPr lang="en-LK" sz="3200" dirty="0"/>
                        <a:t>Supervisor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 dirty="0"/>
                        <a:t>Ms.Buddima Attanayake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615178"/>
                  </a:ext>
                </a:extLst>
              </a:tr>
              <a:tr h="1009802">
                <a:tc>
                  <a:txBody>
                    <a:bodyPr/>
                    <a:lstStyle/>
                    <a:p>
                      <a:pPr algn="ctr"/>
                      <a:r>
                        <a:rPr lang="en-LK" sz="3200" dirty="0"/>
                        <a:t>CO-Supervisor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 dirty="0"/>
                        <a:t>Ms.Narmada Gamage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226445"/>
                  </a:ext>
                </a:extLst>
              </a:tr>
              <a:tr h="1009802">
                <a:tc>
                  <a:txBody>
                    <a:bodyPr/>
                    <a:lstStyle/>
                    <a:p>
                      <a:pPr algn="ctr"/>
                      <a:r>
                        <a:rPr lang="en-LK" sz="3200" dirty="0"/>
                        <a:t>External Supervisor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 dirty="0"/>
                        <a:t>Mr.Darshana Senevirathne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0429"/>
                  </a:ext>
                </a:extLst>
              </a:tr>
            </a:tbl>
          </a:graphicData>
        </a:graphic>
      </p:graphicFrame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9E3711A9-44D5-BEAB-DAB8-AF756807D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30AA-5ABC-CF7F-A58D-C68E99EE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Project Evidence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7C462E-B35D-11EB-9C26-01E6AC9FFB51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IT21069840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Devashika</a:t>
            </a:r>
            <a:r>
              <a:rPr lang="en-US" dirty="0">
                <a:solidFill>
                  <a:schemeClr val="tx1"/>
                </a:solidFill>
              </a:rPr>
              <a:t> R.P.P.A |   24-25J-018</a:t>
            </a:r>
          </a:p>
        </p:txBody>
      </p:sp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CF3C52F-FD7E-A766-FCD6-FCB5E3139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180979"/>
            <a:ext cx="5359152" cy="1526975"/>
          </a:xfrm>
          <a:prstGeom prst="rect">
            <a:avLst/>
          </a:prstGeom>
        </p:spPr>
      </p:pic>
      <p:pic>
        <p:nvPicPr>
          <p:cNvPr id="9" name="Picture 8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4587DF57-1F9E-3226-2D74-5F47F0574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4536076"/>
            <a:ext cx="9072476" cy="1584176"/>
          </a:xfrm>
          <a:prstGeom prst="rect">
            <a:avLst/>
          </a:prstGeom>
        </p:spPr>
      </p:pic>
      <p:pic>
        <p:nvPicPr>
          <p:cNvPr id="11" name="Picture 10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365EBAE8-011B-0B89-01D4-574F22E8B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830308"/>
            <a:ext cx="9363173" cy="155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3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3D7E6-1837-C2C6-A011-FB2487324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85CC-A239-987A-78CD-79FA0DEB5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25080" y="188640"/>
            <a:ext cx="11684000" cy="792162"/>
          </a:xfrm>
        </p:spPr>
        <p:txBody>
          <a:bodyPr/>
          <a:lstStyle/>
          <a:p>
            <a:r>
              <a:rPr lang="en-LK" b="1" dirty="0"/>
              <a:t>Project Evidence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4F2BD1-DCF5-D4FF-4C94-6F58EC60827C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IT21069840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Devashika</a:t>
            </a:r>
            <a:r>
              <a:rPr lang="en-US" dirty="0">
                <a:solidFill>
                  <a:schemeClr val="tx1"/>
                </a:solidFill>
              </a:rPr>
              <a:t> R.P.P.A |   24-25J-018</a:t>
            </a:r>
          </a:p>
        </p:txBody>
      </p:sp>
      <p:pic>
        <p:nvPicPr>
          <p:cNvPr id="5" name="Picture 4" descr="A graph showing a line&#10;&#10;AI-generated content may be incorrect.">
            <a:extLst>
              <a:ext uri="{FF2B5EF4-FFF2-40B4-BE49-F238E27FC236}">
                <a16:creationId xmlns:a16="http://schemas.microsoft.com/office/drawing/2014/main" id="{E0323A87-B83F-F4EC-158E-BC3185A4E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681" y="30720"/>
            <a:ext cx="6641477" cy="2112792"/>
          </a:xfrm>
          <a:prstGeom prst="rect">
            <a:avLst/>
          </a:prstGeom>
        </p:spPr>
      </p:pic>
      <p:pic>
        <p:nvPicPr>
          <p:cNvPr id="9" name="Picture 8" descr="A graph showing a line of orange lines&#10;&#10;AI-generated content may be incorrect.">
            <a:extLst>
              <a:ext uri="{FF2B5EF4-FFF2-40B4-BE49-F238E27FC236}">
                <a16:creationId xmlns:a16="http://schemas.microsoft.com/office/drawing/2014/main" id="{5ACCCB45-3F9C-9DB3-FACD-3D60D7036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2158108"/>
            <a:ext cx="6351636" cy="2030123"/>
          </a:xfrm>
          <a:prstGeom prst="rect">
            <a:avLst/>
          </a:prstGeom>
        </p:spPr>
      </p:pic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8D0E1A09-17E0-7CD0-5549-1D0340DD8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4149080"/>
            <a:ext cx="6816050" cy="211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6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81838-A316-F2F8-B21F-F4AC5AB7B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EDCC-AD8A-FDE9-B19C-5CD53EACC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25080" y="188640"/>
            <a:ext cx="11684000" cy="792162"/>
          </a:xfrm>
        </p:spPr>
        <p:txBody>
          <a:bodyPr/>
          <a:lstStyle/>
          <a:p>
            <a:r>
              <a:rPr lang="en-LK" b="1" dirty="0"/>
              <a:t>Project Evidence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DEFDEA-F5B4-4C7D-5D76-51E3BD90236D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IT21069840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Devashika</a:t>
            </a:r>
            <a:r>
              <a:rPr lang="en-US" dirty="0">
                <a:solidFill>
                  <a:schemeClr val="tx1"/>
                </a:solidFill>
              </a:rPr>
              <a:t> R.P.P.A |   24-25J-018</a:t>
            </a:r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5A68D7F4-C258-D757-DB11-53B491213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12" y="260648"/>
            <a:ext cx="7835017" cy="2773503"/>
          </a:xfrm>
          <a:prstGeom prst="rect">
            <a:avLst/>
          </a:prstGeom>
        </p:spPr>
      </p:pic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35443185-836B-E9D8-CD27-9C6A958DE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924944"/>
            <a:ext cx="816050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20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580" y="174022"/>
            <a:ext cx="10363200" cy="1362075"/>
          </a:xfrm>
        </p:spPr>
        <p:txBody>
          <a:bodyPr/>
          <a:lstStyle/>
          <a:p>
            <a:r>
              <a:rPr lang="en-US"/>
              <a:t>IT21270956|Munagama m.k.h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7688" y="30389"/>
            <a:ext cx="6069020" cy="1500187"/>
          </a:xfrm>
        </p:spPr>
        <p:txBody>
          <a:bodyPr/>
          <a:lstStyle/>
          <a:p>
            <a:pPr algn="ctr"/>
            <a:r>
              <a:rPr lang="en-US"/>
              <a:t>BSc(Hons)in Information Technology specialized in Information Systems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AD4DE-34C8-1EEE-926E-5342CD87A398}"/>
              </a:ext>
            </a:extLst>
          </p:cNvPr>
          <p:cNvSpPr txBox="1"/>
          <p:nvPr/>
        </p:nvSpPr>
        <p:spPr>
          <a:xfrm>
            <a:off x="1139645" y="3068960"/>
            <a:ext cx="9865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Labor, cost and timeline prediction.</a:t>
            </a:r>
          </a:p>
          <a:p>
            <a:pPr algn="ctr"/>
            <a:endParaRPr lang="en-LK" dirty="0"/>
          </a:p>
        </p:txBody>
      </p:sp>
      <p:pic>
        <p:nvPicPr>
          <p:cNvPr id="7" name="Picture 6" descr="A person wearing a blue shirt&#10;&#10;Description automatically generated">
            <a:extLst>
              <a:ext uri="{FF2B5EF4-FFF2-40B4-BE49-F238E27FC236}">
                <a16:creationId xmlns:a16="http://schemas.microsoft.com/office/drawing/2014/main" id="{66E233E7-CD06-9BD1-9405-F71075AA8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059" y="62373"/>
            <a:ext cx="2082617" cy="23585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8C3F4278-CD83-D7E0-58FF-8B52562A39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0580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BB70-5345-2CCA-6956-B7A02264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822" y="-8307"/>
            <a:ext cx="11684000" cy="792162"/>
          </a:xfrm>
        </p:spPr>
        <p:txBody>
          <a:bodyPr/>
          <a:lstStyle/>
          <a:p>
            <a:r>
              <a:rPr lang="en-LK" b="1"/>
              <a:t>Overview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9BE089-0089-4245-45FA-CFFE34B67B82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IT21270956</a:t>
            </a:r>
            <a:r>
              <a:rPr lang="en-US">
                <a:solidFill>
                  <a:schemeClr val="tx1"/>
                </a:solidFill>
              </a:rPr>
              <a:t>   |   Munagama M.K.H |   24-25J-018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19009-32F5-BE24-B1D0-FAA3BFF8C8FF}"/>
              </a:ext>
            </a:extLst>
          </p:cNvPr>
          <p:cNvSpPr txBox="1"/>
          <p:nvPr/>
        </p:nvSpPr>
        <p:spPr>
          <a:xfrm>
            <a:off x="153555" y="3611169"/>
            <a:ext cx="3134327" cy="258532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LK" b="1" dirty="0">
                <a:solidFill>
                  <a:schemeClr val="bg1"/>
                </a:solidFill>
              </a:rPr>
              <a:t>Labor Prediction on Project Categorization</a:t>
            </a: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FBAE4-9D82-C4B8-A5A3-2245E9F9034C}"/>
              </a:ext>
            </a:extLst>
          </p:cNvPr>
          <p:cNvSpPr txBox="1"/>
          <p:nvPr/>
        </p:nvSpPr>
        <p:spPr>
          <a:xfrm>
            <a:off x="3519053" y="763788"/>
            <a:ext cx="5616982" cy="230832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LK" b="1">
                <a:solidFill>
                  <a:schemeClr val="accent1">
                    <a:lumMod val="75000"/>
                  </a:schemeClr>
                </a:solidFill>
              </a:rPr>
              <a:t>Recording the Daily Tasks  and Labor Attendance</a:t>
            </a: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15" descr="A blue and white rectangular object with lines&#10;&#10;Description automatically generated">
            <a:extLst>
              <a:ext uri="{FF2B5EF4-FFF2-40B4-BE49-F238E27FC236}">
                <a16:creationId xmlns:a16="http://schemas.microsoft.com/office/drawing/2014/main" id="{4D2F154B-4C02-8C6D-51CE-E161E6073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64110" y="1420883"/>
            <a:ext cx="664414" cy="5232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45582E-9828-7645-6E0E-A46B8BA3A7B7}"/>
              </a:ext>
            </a:extLst>
          </p:cNvPr>
          <p:cNvSpPr txBox="1"/>
          <p:nvPr/>
        </p:nvSpPr>
        <p:spPr>
          <a:xfrm>
            <a:off x="3626170" y="2030927"/>
            <a:ext cx="1973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Enters Daily Attendance and Tasks</a:t>
            </a:r>
          </a:p>
        </p:txBody>
      </p:sp>
      <p:pic>
        <p:nvPicPr>
          <p:cNvPr id="20" name="Picture 19" descr="A graph with a red arrow pointing up&#10;&#10;Description automatically generated">
            <a:extLst>
              <a:ext uri="{FF2B5EF4-FFF2-40B4-BE49-F238E27FC236}">
                <a16:creationId xmlns:a16="http://schemas.microsoft.com/office/drawing/2014/main" id="{7443D6DD-576A-5DF6-1AC8-6F78BD1AE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6429" y="1217713"/>
            <a:ext cx="1297053" cy="8646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C83E57-F87C-D7B0-4D99-1DB7D04906F9}"/>
              </a:ext>
            </a:extLst>
          </p:cNvPr>
          <p:cNvSpPr txBox="1"/>
          <p:nvPr/>
        </p:nvSpPr>
        <p:spPr>
          <a:xfrm>
            <a:off x="6009771" y="2092167"/>
            <a:ext cx="2331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Predicting Cost and Timeline</a:t>
            </a:r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1C6A7426-F266-80A9-2EC9-7C70232E2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4611" y="4365108"/>
            <a:ext cx="1552213" cy="1413729"/>
          </a:xfrm>
          <a:prstGeom prst="rect">
            <a:avLst/>
          </a:prstGeom>
        </p:spPr>
      </p:pic>
      <p:pic>
        <p:nvPicPr>
          <p:cNvPr id="3" name="Picture 2" descr="A person with a gold circle over their head&#10;&#10;Description automatically generated">
            <a:extLst>
              <a:ext uri="{FF2B5EF4-FFF2-40B4-BE49-F238E27FC236}">
                <a16:creationId xmlns:a16="http://schemas.microsoft.com/office/drawing/2014/main" id="{49E9F494-63D0-D40E-E14A-A36789727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74645" y="505808"/>
            <a:ext cx="737491" cy="737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4BBCD6-3700-47D5-1BA9-E70ED3D21FC8}"/>
              </a:ext>
            </a:extLst>
          </p:cNvPr>
          <p:cNvSpPr txBox="1"/>
          <p:nvPr/>
        </p:nvSpPr>
        <p:spPr>
          <a:xfrm>
            <a:off x="-14195" y="122924"/>
            <a:ext cx="243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000" b="1">
                <a:solidFill>
                  <a:srgbClr val="002060"/>
                </a:solidFill>
              </a:rPr>
              <a:t>Project Manager</a:t>
            </a:r>
          </a:p>
        </p:txBody>
      </p:sp>
      <p:pic>
        <p:nvPicPr>
          <p:cNvPr id="8" name="Picture 7" descr="A computer screen with a gear&#10;&#10;Description automatically generated">
            <a:extLst>
              <a:ext uri="{FF2B5EF4-FFF2-40B4-BE49-F238E27FC236}">
                <a16:creationId xmlns:a16="http://schemas.microsoft.com/office/drawing/2014/main" id="{0B055A5C-E95F-DCFB-13EF-D8201AFBC8F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48442" y="1815813"/>
            <a:ext cx="1189895" cy="118989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853FBCD-89AA-3C11-AC3E-1F75658971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603184" y="3645391"/>
            <a:ext cx="877192" cy="9347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D57FFF-3112-B3FD-75BF-F1C2649884AA}"/>
              </a:ext>
            </a:extLst>
          </p:cNvPr>
          <p:cNvSpPr txBox="1"/>
          <p:nvPr/>
        </p:nvSpPr>
        <p:spPr>
          <a:xfrm>
            <a:off x="6110597" y="4651042"/>
            <a:ext cx="3853323" cy="738664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en-LK" sz="1400" b="1" dirty="0"/>
              <a:t>Project Categorization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1400" b="1" dirty="0"/>
              <a:t>TimeFrame</a:t>
            </a:r>
            <a:endParaRPr lang="en-GB" sz="1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400" b="1" dirty="0"/>
              <a:t>Project Size</a:t>
            </a:r>
            <a:endParaRPr lang="en-LK" sz="1400" b="1" dirty="0"/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7C43110-9E36-535B-9256-BEF62D4443CE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5400000">
            <a:off x="657130" y="1529556"/>
            <a:ext cx="572514" cy="1"/>
          </a:xfrm>
          <a:prstGeom prst="bentConnector3">
            <a:avLst>
              <a:gd name="adj1" fmla="val 50000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4274DD1E-5E23-5926-4CD7-972A7D558212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rot="10800000" flipV="1">
            <a:off x="3287878" y="4112743"/>
            <a:ext cx="5315306" cy="791087"/>
          </a:xfrm>
          <a:prstGeom prst="bentConnector3">
            <a:avLst>
              <a:gd name="adj1" fmla="val 50000"/>
            </a:avLst>
          </a:prstGeom>
          <a:ln w="8572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E87F5629-F8C0-DF24-EFDD-9D25CCC5EE8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1029324" y="2919773"/>
            <a:ext cx="605461" cy="777329"/>
          </a:xfrm>
          <a:prstGeom prst="bentConnector3">
            <a:avLst>
              <a:gd name="adj1" fmla="val 32669"/>
            </a:avLst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1D0ADDD2-76BA-1079-8DE4-2D97F0F79A3A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1538337" y="1682493"/>
            <a:ext cx="2325777" cy="728264"/>
          </a:xfrm>
          <a:prstGeom prst="bentConnector3">
            <a:avLst>
              <a:gd name="adj1" fmla="val 50000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39032BDD-D8DF-1263-4F43-5F650E263B49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4528528" y="1650059"/>
            <a:ext cx="1837901" cy="0"/>
          </a:xfrm>
          <a:prstGeom prst="bentConnector3">
            <a:avLst>
              <a:gd name="adj1" fmla="val 50000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80C2F34F-3A68-50C9-602C-DBA4ECD245C3}"/>
              </a:ext>
            </a:extLst>
          </p:cNvPr>
          <p:cNvCxnSpPr>
            <a:cxnSpLocks/>
            <a:stCxn id="18" idx="2"/>
            <a:endCxn id="12" idx="0"/>
          </p:cNvCxnSpPr>
          <p:nvPr/>
        </p:nvCxnSpPr>
        <p:spPr>
          <a:xfrm rot="16200000" flipH="1">
            <a:off x="6481826" y="1085433"/>
            <a:ext cx="691130" cy="4428778"/>
          </a:xfrm>
          <a:prstGeom prst="bentConnector3">
            <a:avLst>
              <a:gd name="adj1" fmla="val 50000"/>
            </a:avLst>
          </a:prstGeom>
          <a:ln w="8572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D5378556-0735-556F-1EAF-E0D7C8B70FD5}"/>
              </a:ext>
            </a:extLst>
          </p:cNvPr>
          <p:cNvSpPr txBox="1"/>
          <p:nvPr/>
        </p:nvSpPr>
        <p:spPr>
          <a:xfrm>
            <a:off x="10480470" y="2492592"/>
            <a:ext cx="155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000" b="1">
                <a:solidFill>
                  <a:srgbClr val="002060"/>
                </a:solidFill>
              </a:rPr>
              <a:t>Dashboard</a:t>
            </a:r>
          </a:p>
        </p:txBody>
      </p: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0422D544-E60F-24BF-8E61-49DA49F096A6}"/>
              </a:ext>
            </a:extLst>
          </p:cNvPr>
          <p:cNvCxnSpPr>
            <a:cxnSpLocks/>
            <a:stCxn id="13" idx="3"/>
            <a:endCxn id="126" idx="3"/>
          </p:cNvCxnSpPr>
          <p:nvPr/>
        </p:nvCxnSpPr>
        <p:spPr>
          <a:xfrm flipV="1">
            <a:off x="9136039" y="1908548"/>
            <a:ext cx="983897" cy="0"/>
          </a:xfrm>
          <a:prstGeom prst="bentConnector3">
            <a:avLst>
              <a:gd name="adj1" fmla="val 50000"/>
            </a:avLst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 descr="A screenshot of a computer&#10;&#10;Description automatically generated">
            <a:extLst>
              <a:ext uri="{FF2B5EF4-FFF2-40B4-BE49-F238E27FC236}">
                <a16:creationId xmlns:a16="http://schemas.microsoft.com/office/drawing/2014/main" id="{D423BB6C-A5D5-28F2-2647-81F3665A1D8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H="1">
            <a:off x="10119936" y="1348666"/>
            <a:ext cx="1993645" cy="1119764"/>
          </a:xfrm>
          <a:prstGeom prst="rect">
            <a:avLst/>
          </a:prstGeom>
        </p:spPr>
      </p:pic>
      <p:pic>
        <p:nvPicPr>
          <p:cNvPr id="6" name="Picture 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5E6D62D6-DAD3-9851-FB9D-FCB517365B0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239" y="3752529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8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B8CE-2E71-A1D7-CAE0-1F889BC7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Progress (100% Completion):</a:t>
            </a:r>
            <a:endParaRPr lang="en-L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5DEB0-E7AA-3246-4A1D-EEFA5A065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700" y="1676400"/>
            <a:ext cx="11684000" cy="3048744"/>
          </a:xfrm>
        </p:spPr>
        <p:txBody>
          <a:bodyPr>
            <a:normAutofit/>
          </a:bodyPr>
          <a:lstStyle/>
          <a:p>
            <a:r>
              <a:rPr lang="en-GB" sz="1600" dirty="0" err="1"/>
              <a:t>Analyzed</a:t>
            </a:r>
            <a:r>
              <a:rPr lang="en-GB" sz="1600" dirty="0"/>
              <a:t> past project details to train </a:t>
            </a:r>
            <a:r>
              <a:rPr lang="en-GB" sz="1600" dirty="0" err="1"/>
              <a:t>labor</a:t>
            </a:r>
            <a:r>
              <a:rPr lang="en-GB" sz="1600" dirty="0"/>
              <a:t>, cost, and timeline prediction models.</a:t>
            </a:r>
          </a:p>
          <a:p>
            <a:r>
              <a:rPr lang="en-GB" sz="1600" dirty="0"/>
              <a:t>Created a platform to update daily </a:t>
            </a:r>
            <a:r>
              <a:rPr lang="en-GB" sz="1600" dirty="0" err="1"/>
              <a:t>labor</a:t>
            </a:r>
            <a:r>
              <a:rPr lang="en-GB" sz="1600" dirty="0"/>
              <a:t> attendance and completed tasks.</a:t>
            </a:r>
          </a:p>
          <a:p>
            <a:r>
              <a:rPr lang="en-GB" sz="1600" dirty="0"/>
              <a:t>Developed predictive models (Decision Tree Regression, Random Forest, Deep CNN) with accuracy scores for </a:t>
            </a:r>
            <a:r>
              <a:rPr lang="en-GB" sz="1600" dirty="0" err="1"/>
              <a:t>labor</a:t>
            </a:r>
            <a:r>
              <a:rPr lang="en-GB" sz="1600" dirty="0"/>
              <a:t> count and project timeline.</a:t>
            </a:r>
          </a:p>
          <a:p>
            <a:r>
              <a:rPr lang="en-GB" sz="1600" dirty="0"/>
              <a:t>Considered additional parameters like number of floors, windows, and doors in </a:t>
            </a:r>
            <a:r>
              <a:rPr lang="en-GB" sz="1600" dirty="0" err="1"/>
              <a:t>labor</a:t>
            </a:r>
            <a:r>
              <a:rPr lang="en-GB" sz="1600" dirty="0"/>
              <a:t> predictions.</a:t>
            </a:r>
          </a:p>
          <a:p>
            <a:r>
              <a:rPr lang="en-GB" sz="1600" dirty="0"/>
              <a:t>Integrated technologies like Python, ReactJS, NodeJS, MySQL, and Power BI for dashboards.</a:t>
            </a:r>
          </a:p>
          <a:p>
            <a:r>
              <a:rPr lang="en-GB" sz="1600" dirty="0"/>
              <a:t>Data collected from MAGA Pvt Ltd on budget, timeline, </a:t>
            </a:r>
            <a:r>
              <a:rPr lang="en-GB" sz="1600" dirty="0" err="1"/>
              <a:t>labor</a:t>
            </a:r>
            <a:r>
              <a:rPr lang="en-GB" sz="1600" dirty="0"/>
              <a:t> categories, and </a:t>
            </a:r>
            <a:r>
              <a:rPr lang="en-GB" sz="1600" dirty="0" err="1"/>
              <a:t>labor</a:t>
            </a:r>
            <a:r>
              <a:rPr lang="en-GB" sz="1600" dirty="0"/>
              <a:t> histograms.</a:t>
            </a:r>
          </a:p>
          <a:p>
            <a:r>
              <a:rPr lang="en-GB" sz="1600" dirty="0"/>
              <a:t>Provided real-time project status prediction capabilities.</a:t>
            </a:r>
          </a:p>
          <a:p>
            <a:pPr marL="2286000" lvl="5" indent="0">
              <a:lnSpc>
                <a:spcPct val="150000"/>
              </a:lnSpc>
              <a:buNone/>
            </a:pPr>
            <a:endParaRPr lang="en-LK" dirty="0"/>
          </a:p>
          <a:p>
            <a:pPr marL="0" indent="0">
              <a:buNone/>
            </a:pPr>
            <a:endParaRPr lang="en-L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F966F1-9CFD-FE22-D56B-6492E1F561A6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  <p:pic>
        <p:nvPicPr>
          <p:cNvPr id="6" name="Picture 5" descr="A magnifying glass over a pie chart&#10;&#10;Description automatically generated">
            <a:extLst>
              <a:ext uri="{FF2B5EF4-FFF2-40B4-BE49-F238E27FC236}">
                <a16:creationId xmlns:a16="http://schemas.microsoft.com/office/drawing/2014/main" id="{BA698ED3-8840-4ECA-4BD9-D6D83258C4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29476" y="3789040"/>
            <a:ext cx="3552056" cy="2419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B8669FE4-0955-4D39-5DA9-C430F33DE1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32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B4F5-5921-9685-34F1-CA28D579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Importance &amp; Industry Benefits:</a:t>
            </a:r>
            <a:endParaRPr lang="en-L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A5738-8EBC-F448-71FD-E3EBE2600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Helps forecast </a:t>
            </a:r>
            <a:r>
              <a:rPr lang="en-GB" sz="2000" dirty="0" err="1"/>
              <a:t>labor</a:t>
            </a:r>
            <a:r>
              <a:rPr lang="en-GB" sz="2000" dirty="0"/>
              <a:t> requirements accurately, reducing under- or over-staffing.</a:t>
            </a:r>
          </a:p>
          <a:p>
            <a:r>
              <a:rPr lang="en-GB" sz="2000" dirty="0"/>
              <a:t>Enables better budgeting and timeline management, reducing project delays and cost overruns.</a:t>
            </a:r>
          </a:p>
          <a:p>
            <a:r>
              <a:rPr lang="en-GB" sz="2000" dirty="0"/>
              <a:t>Supports real-time monitoring of </a:t>
            </a:r>
            <a:r>
              <a:rPr lang="en-GB" sz="2000" dirty="0" err="1"/>
              <a:t>labor</a:t>
            </a:r>
            <a:r>
              <a:rPr lang="en-GB" sz="2000" dirty="0"/>
              <a:t> and task progress for proactive management.</a:t>
            </a:r>
          </a:p>
          <a:p>
            <a:r>
              <a:rPr lang="en-GB" sz="2000" dirty="0"/>
              <a:t>Enhances transparency and accountability in construction projects.</a:t>
            </a:r>
          </a:p>
          <a:p>
            <a:r>
              <a:rPr lang="en-GB" sz="2000" dirty="0"/>
              <a:t>Integrates with dashboard tools to provide actionable insights to project managers.</a:t>
            </a:r>
          </a:p>
          <a:p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50903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1B1F-3205-3A65-89E0-50951409C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97" y="332656"/>
            <a:ext cx="11684000" cy="792162"/>
          </a:xfrm>
        </p:spPr>
        <p:txBody>
          <a:bodyPr/>
          <a:lstStyle/>
          <a:p>
            <a:r>
              <a:rPr lang="en-LK" b="1" dirty="0"/>
              <a:t>Project Evidence</a:t>
            </a:r>
            <a:r>
              <a:rPr lang="en-GB" b="1" dirty="0"/>
              <a:t> (PP1)</a:t>
            </a:r>
            <a:endParaRPr lang="en-LK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1F0B6F-5AF7-9654-4CC2-8D845DBA9E63}"/>
              </a:ext>
            </a:extLst>
          </p:cNvPr>
          <p:cNvSpPr/>
          <p:nvPr/>
        </p:nvSpPr>
        <p:spPr>
          <a:xfrm>
            <a:off x="307166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09E28-0A0E-40E8-2D13-0C9A16722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0" y="1124818"/>
            <a:ext cx="5770467" cy="2765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12662-0BBA-952E-F347-A8CE0C2E9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1066536"/>
            <a:ext cx="5416424" cy="2691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11986C-41CD-B30A-7E53-3DFB0890D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560" y="4101264"/>
            <a:ext cx="3217033" cy="2357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3D24E3-FCF5-0667-B64D-30B1DFF48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0188" y="3969831"/>
            <a:ext cx="3935096" cy="231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60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F2FAD-E6E9-6365-5C75-F41747068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13CF-47CF-02AF-9CF2-97C4F677D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38016" y="116632"/>
            <a:ext cx="11684000" cy="792162"/>
          </a:xfrm>
        </p:spPr>
        <p:txBody>
          <a:bodyPr/>
          <a:lstStyle/>
          <a:p>
            <a:r>
              <a:rPr lang="en-LK" b="1" dirty="0"/>
              <a:t>Project Evidence</a:t>
            </a:r>
            <a:r>
              <a:rPr lang="en-GB" b="1" dirty="0"/>
              <a:t> (PP1)</a:t>
            </a:r>
            <a:endParaRPr lang="en-LK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F5ECBE-351D-0B95-B4DE-9B7AC6400DF9}"/>
              </a:ext>
            </a:extLst>
          </p:cNvPr>
          <p:cNvSpPr/>
          <p:nvPr/>
        </p:nvSpPr>
        <p:spPr>
          <a:xfrm>
            <a:off x="307166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1A57F-07DC-8387-2F2A-2130E28CA8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183"/>
          <a:stretch/>
        </p:blipFill>
        <p:spPr>
          <a:xfrm>
            <a:off x="0" y="1052736"/>
            <a:ext cx="7176120" cy="2946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A68234-5121-3EB7-2F83-E2225A705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3072834"/>
            <a:ext cx="6717232" cy="26023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793AA4-698E-0C1D-49D0-22CA48E87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968" y="254761"/>
            <a:ext cx="6566798" cy="236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23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30220-9674-03B0-EC3C-9B593D3A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69096" y="188640"/>
            <a:ext cx="11684000" cy="792162"/>
          </a:xfrm>
        </p:spPr>
        <p:txBody>
          <a:bodyPr/>
          <a:lstStyle/>
          <a:p>
            <a:r>
              <a:rPr lang="en-GB" b="1" dirty="0"/>
              <a:t>Trained Models</a:t>
            </a:r>
            <a:endParaRPr lang="en-LK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1DAAD-8080-7E71-6592-AB84E31EF8A5}"/>
              </a:ext>
            </a:extLst>
          </p:cNvPr>
          <p:cNvSpPr/>
          <p:nvPr/>
        </p:nvSpPr>
        <p:spPr>
          <a:xfrm>
            <a:off x="2927648" y="6420863"/>
            <a:ext cx="6816365" cy="437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C12A9-FC93-F9AF-6C1B-F5691292BE2D}"/>
              </a:ext>
            </a:extLst>
          </p:cNvPr>
          <p:cNvSpPr txBox="1"/>
          <p:nvPr/>
        </p:nvSpPr>
        <p:spPr>
          <a:xfrm>
            <a:off x="119336" y="1232691"/>
            <a:ext cx="5040561" cy="19513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Linear Regression</a:t>
            </a:r>
          </a:p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 Score : 0.7368</a:t>
            </a:r>
            <a:endParaRPr lang="en-LK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en-LK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2094A-4AFB-2DAE-F9CA-03EEC931353C}"/>
              </a:ext>
            </a:extLst>
          </p:cNvPr>
          <p:cNvSpPr txBox="1"/>
          <p:nvPr/>
        </p:nvSpPr>
        <p:spPr>
          <a:xfrm>
            <a:off x="101297" y="3418971"/>
            <a:ext cx="5040561" cy="19513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Random Forest Regression</a:t>
            </a:r>
          </a:p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 Score : 0.8728</a:t>
            </a:r>
            <a:endParaRPr lang="en-LK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en-LK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B2952-5904-3A69-FEC6-FD25014C16A2}"/>
              </a:ext>
            </a:extLst>
          </p:cNvPr>
          <p:cNvSpPr txBox="1"/>
          <p:nvPr/>
        </p:nvSpPr>
        <p:spPr>
          <a:xfrm>
            <a:off x="5303912" y="192553"/>
            <a:ext cx="6120681" cy="19513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0" i="0" dirty="0">
                <a:solidFill>
                  <a:schemeClr val="tx1"/>
                </a:solidFill>
                <a:effectLst/>
                <a:latin typeface="Google Sans"/>
              </a:rPr>
              <a:t>Deep </a:t>
            </a:r>
            <a:r>
              <a:rPr lang="en-US" sz="2800" dirty="0">
                <a:solidFill>
                  <a:schemeClr val="tx1"/>
                </a:solidFill>
                <a:latin typeface="Google Sans"/>
              </a:rPr>
              <a:t>C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Google Sans"/>
              </a:rPr>
              <a:t>onvolutional </a:t>
            </a:r>
            <a:r>
              <a:rPr lang="en-US" sz="2800" dirty="0">
                <a:solidFill>
                  <a:schemeClr val="tx1"/>
                </a:solidFill>
                <a:latin typeface="Google Sans"/>
              </a:rPr>
              <a:t>N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Google Sans"/>
              </a:rPr>
              <a:t>eural </a:t>
            </a:r>
            <a:r>
              <a:rPr lang="en-US" sz="2800" dirty="0">
                <a:solidFill>
                  <a:schemeClr val="tx1"/>
                </a:solidFill>
                <a:latin typeface="Google Sans"/>
              </a:rPr>
              <a:t>N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Google Sans"/>
              </a:rPr>
              <a:t>etwork </a:t>
            </a:r>
          </a:p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 Score : 0.7539</a:t>
            </a:r>
            <a:endParaRPr lang="en-LK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en-LK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FC238-FD7B-AA84-7BF6-C256FCA31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219901"/>
            <a:ext cx="5754681" cy="408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54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F1CF9-ECCD-7A45-1557-E9EB7FC0E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7345" y="84741"/>
            <a:ext cx="11684000" cy="792162"/>
          </a:xfrm>
        </p:spPr>
        <p:txBody>
          <a:bodyPr/>
          <a:lstStyle/>
          <a:p>
            <a:r>
              <a:rPr lang="en-LK" b="1" dirty="0"/>
              <a:t>Evidences</a:t>
            </a:r>
          </a:p>
        </p:txBody>
      </p:sp>
      <p:pic>
        <p:nvPicPr>
          <p:cNvPr id="13" name="Picture 12" descr="A blue truck next to a building&#10;&#10;Description automatically generated">
            <a:extLst>
              <a:ext uri="{FF2B5EF4-FFF2-40B4-BE49-F238E27FC236}">
                <a16:creationId xmlns:a16="http://schemas.microsoft.com/office/drawing/2014/main" id="{AA5F2455-0374-07DD-5E26-E1B4D1936A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91" y="1305400"/>
            <a:ext cx="3075806" cy="4101075"/>
          </a:xfrm>
          <a:prstGeom prst="rect">
            <a:avLst/>
          </a:prstGeom>
        </p:spPr>
      </p:pic>
      <p:pic>
        <p:nvPicPr>
          <p:cNvPr id="15" name="Picture 14" descr="A white paper with black text on it&#10;&#10;Description automatically generated">
            <a:extLst>
              <a:ext uri="{FF2B5EF4-FFF2-40B4-BE49-F238E27FC236}">
                <a16:creationId xmlns:a16="http://schemas.microsoft.com/office/drawing/2014/main" id="{74EA8F64-3DE0-6C12-9A9E-5B16EF1B35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960" y="62789"/>
            <a:ext cx="4932040" cy="3699030"/>
          </a:xfrm>
          <a:prstGeom prst="rect">
            <a:avLst/>
          </a:prstGeom>
        </p:spPr>
      </p:pic>
      <p:pic>
        <p:nvPicPr>
          <p:cNvPr id="17" name="Picture 1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ACC056E6-7C31-BB02-386C-9C571D6BDB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62" y="927702"/>
            <a:ext cx="3695104" cy="2771328"/>
          </a:xfrm>
          <a:prstGeom prst="rect">
            <a:avLst/>
          </a:prstGeom>
        </p:spPr>
      </p:pic>
      <p:pic>
        <p:nvPicPr>
          <p:cNvPr id="19" name="Picture 18" descr="A group of people sitting at a table in a room&#10;&#10;Description automatically generated">
            <a:extLst>
              <a:ext uri="{FF2B5EF4-FFF2-40B4-BE49-F238E27FC236}">
                <a16:creationId xmlns:a16="http://schemas.microsoft.com/office/drawing/2014/main" id="{F115F1C4-D448-F7B3-0C5A-906A49AA96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402" y="3817637"/>
            <a:ext cx="3451920" cy="25889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BC0AFF-0B07-6419-BBF9-AFE5B5656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798" y="3886223"/>
            <a:ext cx="4986866" cy="2927153"/>
          </a:xfrm>
          <a:prstGeom prst="rect">
            <a:avLst/>
          </a:prstGeom>
        </p:spPr>
      </p:pic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417290AE-39F9-AECD-B25A-62E871ED92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54" y="160812"/>
            <a:ext cx="928542" cy="79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9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19072-61FB-4CD1-3221-321D47757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260648"/>
            <a:ext cx="5769958" cy="5263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0F7CE-1AD3-C27F-6E7A-EADDBF6E9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4084310"/>
            <a:ext cx="7371855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19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F7C4C-346B-B302-579F-513EB95C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LK" b="1" dirty="0"/>
              <a:t>Commercialization and Entrepenuership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1468-F3B5-BFC8-18C3-4715D3278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700" b="1" dirty="0"/>
              <a:t>Data Quality and Availability:</a:t>
            </a:r>
            <a:r>
              <a:rPr lang="en-GB" sz="1700" dirty="0"/>
              <a:t> Access to comprehensive, accurate, and updated project and employee performance data remains a challenge.</a:t>
            </a:r>
          </a:p>
          <a:p>
            <a:r>
              <a:rPr lang="en-GB" sz="1700" b="1" dirty="0"/>
              <a:t>Integration Complexity:</a:t>
            </a:r>
            <a:r>
              <a:rPr lang="en-GB" sz="1700" dirty="0"/>
              <a:t> Seamless integration with diverse existing construction and HR management software requires significant customization.</a:t>
            </a:r>
          </a:p>
          <a:p>
            <a:r>
              <a:rPr lang="en-GB" sz="1700" b="1" dirty="0"/>
              <a:t>User Adoption:</a:t>
            </a:r>
            <a:r>
              <a:rPr lang="en-GB" sz="1700" dirty="0"/>
              <a:t> Resistance from traditional project managers and HR personnel accustomed to manual processes could slow adoption.</a:t>
            </a:r>
          </a:p>
          <a:p>
            <a:r>
              <a:rPr lang="en-GB" sz="1700" b="1" dirty="0"/>
              <a:t>Scalability Issues:</a:t>
            </a:r>
            <a:r>
              <a:rPr lang="en-GB" sz="1700" dirty="0"/>
              <a:t> Scaling the solution to accommodate very large projects or multinational companies may require advanced infrastructure.</a:t>
            </a:r>
          </a:p>
          <a:p>
            <a:r>
              <a:rPr lang="en-GB" sz="1700" b="1" dirty="0"/>
              <a:t>Dynamic Project Environments:</a:t>
            </a:r>
            <a:r>
              <a:rPr lang="en-GB" sz="1700" dirty="0"/>
              <a:t> Construction projects often change rapidly, requiring the system to adapt in near real-time.</a:t>
            </a:r>
          </a:p>
          <a:p>
            <a:r>
              <a:rPr lang="en-GB" sz="1700" b="1" dirty="0"/>
              <a:t>Model Accuracy:</a:t>
            </a:r>
            <a:r>
              <a:rPr lang="en-GB" sz="1700" dirty="0"/>
              <a:t> Maintaining and improving AI model accuracy with evolving data and project types needs ongoing training and validation.</a:t>
            </a:r>
          </a:p>
          <a:p>
            <a:r>
              <a:rPr lang="en-GB" sz="1700" b="1" dirty="0"/>
              <a:t>Security and Privacy:</a:t>
            </a:r>
            <a:r>
              <a:rPr lang="en-GB" sz="1700" dirty="0"/>
              <a:t> Handling sensitive employee and project data necessitates strong security protocols and compliance with regulations.</a:t>
            </a:r>
          </a:p>
          <a:p>
            <a:r>
              <a:rPr lang="en-GB" sz="1700" b="1" dirty="0"/>
              <a:t>Cost of Implementation:</a:t>
            </a:r>
            <a:r>
              <a:rPr lang="en-GB" sz="1700" dirty="0"/>
              <a:t> High upfront costs and training requirements could be a barrier for smaller companies.</a:t>
            </a:r>
          </a:p>
          <a:p>
            <a:pPr marL="0" indent="0">
              <a:buNone/>
            </a:pPr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3041321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285A-743B-B5D9-C2A8-51DB4C88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2752" y="404664"/>
            <a:ext cx="11684000" cy="792162"/>
          </a:xfrm>
        </p:spPr>
        <p:txBody>
          <a:bodyPr/>
          <a:lstStyle/>
          <a:p>
            <a:r>
              <a:rPr lang="en-LK" b="1" dirty="0"/>
              <a:t>Feedbacks from User Acceptance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2D6BE-8F91-83EB-97BA-22D1C8B1B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62" y="1874656"/>
            <a:ext cx="11684000" cy="2790056"/>
          </a:xfrm>
        </p:spPr>
        <p:txBody>
          <a:bodyPr/>
          <a:lstStyle/>
          <a:p>
            <a:r>
              <a:rPr lang="en-LK" dirty="0"/>
              <a:t>UAT Done with our external Supervior </a:t>
            </a:r>
            <a:r>
              <a:rPr lang="en-LK" b="1" dirty="0"/>
              <a:t>Mr.Darshana Senevirathna (Project Manager)</a:t>
            </a:r>
            <a:r>
              <a:rPr lang="en-LK" dirty="0"/>
              <a:t> of </a:t>
            </a:r>
            <a:r>
              <a:rPr lang="en-LK" b="1" dirty="0"/>
              <a:t>MAGA Enginnering Pvt Ltd.</a:t>
            </a:r>
          </a:p>
          <a:p>
            <a:pPr marL="0" indent="0">
              <a:buNone/>
            </a:pPr>
            <a:r>
              <a:rPr lang="en-LK" dirty="0"/>
              <a:t>  </a:t>
            </a:r>
          </a:p>
          <a:p>
            <a:pPr marL="0" indent="0">
              <a:buNone/>
            </a:pPr>
            <a:r>
              <a:rPr lang="en-LK" dirty="0">
                <a:hlinkClick r:id="rId3"/>
              </a:rPr>
              <a:t>  Click_Here</a:t>
            </a:r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136246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861C6-C7DB-9CDB-851D-8EF741703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2780928"/>
            <a:ext cx="10363200" cy="1470025"/>
          </a:xfrm>
        </p:spPr>
        <p:txBody>
          <a:bodyPr/>
          <a:lstStyle/>
          <a:p>
            <a:r>
              <a:rPr lang="en-LK" b="1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18247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7FDA-9383-A213-191F-6CFB912A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4A29-1ED7-A6A5-ED85-20116315E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LK" sz="4800" dirty="0"/>
          </a:p>
          <a:p>
            <a:pPr marL="0" indent="0" algn="ctr">
              <a:buNone/>
            </a:pPr>
            <a:endParaRPr lang="en-LK" sz="4800" dirty="0"/>
          </a:p>
          <a:p>
            <a:pPr marL="0" indent="0" algn="ctr">
              <a:buNone/>
            </a:pPr>
            <a:r>
              <a:rPr lang="en-LK" sz="4800" dirty="0"/>
              <a:t>Q&amp;A?</a:t>
            </a:r>
          </a:p>
        </p:txBody>
      </p:sp>
      <p:pic>
        <p:nvPicPr>
          <p:cNvPr id="6" name="Picture 5" descr="A cartoon character standing next to a green and white letters&#10;&#10;Description automatically generated">
            <a:extLst>
              <a:ext uri="{FF2B5EF4-FFF2-40B4-BE49-F238E27FC236}">
                <a16:creationId xmlns:a16="http://schemas.microsoft.com/office/drawing/2014/main" id="{4FC59EC2-F94B-B886-E107-132D085C9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95600" y="332656"/>
            <a:ext cx="7566756" cy="54543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CBA7C919-BE7A-BE65-7883-2AC0D60946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5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7FDA-9383-A213-191F-6CFB912A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4A29-1ED7-A6A5-ED85-20116315E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LK" sz="4800" dirty="0"/>
          </a:p>
          <a:p>
            <a:pPr marL="0" indent="0" algn="ctr">
              <a:buNone/>
            </a:pPr>
            <a:endParaRPr lang="en-LK" sz="4800" dirty="0"/>
          </a:p>
          <a:p>
            <a:pPr marL="0" indent="0" algn="ctr">
              <a:buNone/>
            </a:pPr>
            <a:r>
              <a:rPr lang="en-LK" sz="4800" b="1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9297D-CA50-59AD-EB49-9E99D76729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67608" y="3212980"/>
            <a:ext cx="7772400" cy="26989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FE4BF9DE-2A70-AD20-74E0-31FC4D2FDF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9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1D8B89-4B6D-D980-2B61-E44F630E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Introduction</a:t>
            </a:r>
            <a:endParaRPr lang="en-L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80104B-340D-9C9E-CBE5-82ECE8EE0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68182"/>
            <a:ext cx="11684000" cy="5181600"/>
          </a:xfrm>
        </p:spPr>
        <p:txBody>
          <a:bodyPr>
            <a:normAutofit lnSpcReduction="10000"/>
          </a:bodyPr>
          <a:lstStyle/>
          <a:p>
            <a:r>
              <a:rPr lang="en-LK" dirty="0"/>
              <a:t>Manpower required in construction projects are in 2 types;</a:t>
            </a:r>
          </a:p>
          <a:p>
            <a:pPr marL="2890235" lvl="3" indent="-514350">
              <a:buFont typeface="+mj-lt"/>
              <a:buAutoNum type="arabicPeriod"/>
            </a:pPr>
            <a:r>
              <a:rPr lang="en-LK" dirty="0"/>
              <a:t>Employees in the Company</a:t>
            </a:r>
          </a:p>
          <a:p>
            <a:pPr marL="2375885" lvl="3" indent="0">
              <a:buNone/>
            </a:pPr>
            <a:r>
              <a:rPr lang="en-LK" b="1" dirty="0"/>
              <a:t>Ex: Civil Engineers,Technical Officers,Surveyors etc.</a:t>
            </a:r>
          </a:p>
          <a:p>
            <a:pPr marL="2375885" lvl="3" indent="0">
              <a:buNone/>
            </a:pPr>
            <a:endParaRPr lang="en-LK" b="1" dirty="0"/>
          </a:p>
          <a:p>
            <a:pPr marL="2375885" lvl="3" indent="0">
              <a:buNone/>
            </a:pPr>
            <a:r>
              <a:rPr lang="en-LK" dirty="0"/>
              <a:t>2. Laborers work in the site</a:t>
            </a:r>
          </a:p>
          <a:p>
            <a:pPr marL="2375885" lvl="3" indent="0">
              <a:buNone/>
            </a:pPr>
            <a:r>
              <a:rPr lang="en-LK" b="1" dirty="0"/>
              <a:t>Ex:Carpentors,Masons,Painters etc.</a:t>
            </a:r>
          </a:p>
          <a:p>
            <a:pPr marL="2375885" lvl="3" indent="0">
              <a:buNone/>
            </a:pPr>
            <a:endParaRPr lang="en-LK" b="1" dirty="0"/>
          </a:p>
          <a:p>
            <a:r>
              <a:rPr lang="en-LK" dirty="0"/>
              <a:t>Our client : MAGA Engineering PVT LTD</a:t>
            </a:r>
          </a:p>
          <a:p>
            <a:r>
              <a:rPr lang="en-LK" dirty="0"/>
              <a:t>Types of construction projects in MAGA;</a:t>
            </a:r>
          </a:p>
          <a:p>
            <a:pPr marL="2890235" lvl="3" indent="-514350">
              <a:buFont typeface="+mj-lt"/>
              <a:buAutoNum type="arabicPeriod"/>
            </a:pP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Buildings</a:t>
            </a:r>
          </a:p>
          <a:p>
            <a:pPr marL="2890235" lvl="3" indent="-514350"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Highways &amp; Bridges</a:t>
            </a:r>
          </a:p>
          <a:p>
            <a:pPr marL="2890235" lvl="3" indent="-514350"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Water, wastewater</a:t>
            </a:r>
          </a:p>
          <a:p>
            <a:pPr marL="2890235" lvl="3" indent="-514350"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Irrigation</a:t>
            </a:r>
          </a:p>
          <a:p>
            <a:endParaRPr lang="en-L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00048F-DA8B-3C60-0107-396909F62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6" y="4581132"/>
            <a:ext cx="2508424" cy="1593497"/>
          </a:xfrm>
          <a:prstGeom prst="rect">
            <a:avLst/>
          </a:prstGeom>
        </p:spPr>
      </p:pic>
      <p:pic>
        <p:nvPicPr>
          <p:cNvPr id="2" name="Picture 1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BC55243-7429-16D7-821D-3D9CF6926D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2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8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54CFB-D218-7EAA-DF96-16C2262C9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432" y="1591715"/>
            <a:ext cx="6727304" cy="51816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"How does improper manpower allocation based on project managers' experience affect efficiency and project outcomes in the construction projects?”</a:t>
            </a:r>
          </a:p>
          <a:p>
            <a:endParaRPr lang="en-LK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7A70D8-AC50-A1EA-27D3-5AD0E5F25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2" y="312048"/>
            <a:ext cx="11684000" cy="792162"/>
          </a:xfrm>
        </p:spPr>
        <p:txBody>
          <a:bodyPr/>
          <a:lstStyle/>
          <a:p>
            <a:r>
              <a:rPr lang="en-LK" b="1"/>
              <a:t>Research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360B9-281D-C09E-4FEF-C5D2E126B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72" y="1143004"/>
            <a:ext cx="3241207" cy="45233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F158BAB9-65F2-95CE-AC7F-DFCEA3060A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69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39D3-D233-88D7-EABD-57723D9E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 Main Objective</a:t>
            </a:r>
            <a:endParaRPr lang="en-L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D4E8A-57A0-396B-79A3-6E3EAD371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864" y="1196752"/>
            <a:ext cx="7116936" cy="5181600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b="1" dirty="0"/>
              <a:t>"Develop a system to generate employee KPIs based on experience and performance, categorize projects by complexity and risk, optimally allocate suitable employees, and predict the required number of laborers for future projects."</a:t>
            </a:r>
            <a:endParaRPr lang="en-LK" b="1" dirty="0"/>
          </a:p>
          <a:p>
            <a:pPr algn="just"/>
            <a:endParaRPr lang="en-LK" dirty="0"/>
          </a:p>
        </p:txBody>
      </p:sp>
      <p:pic>
        <p:nvPicPr>
          <p:cNvPr id="4" name="Picture 3" descr="A clipboard with a dart and a target&#10;&#10;Description automatically generated">
            <a:extLst>
              <a:ext uri="{FF2B5EF4-FFF2-40B4-BE49-F238E27FC236}">
                <a16:creationId xmlns:a16="http://schemas.microsoft.com/office/drawing/2014/main" id="{F0138A75-C85E-C805-C47B-890A9DE09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80" y="1387989"/>
            <a:ext cx="4082029" cy="4082029"/>
          </a:xfrm>
          <a:prstGeom prst="rect">
            <a:avLst/>
          </a:prstGeom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2EAD6970-8ED1-878A-9DE8-22F266A311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45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138760-E863-CBFA-60C0-BCA053C4F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LK" b="1"/>
              <a:t> Sub Objectives</a:t>
            </a:r>
            <a:endParaRPr lang="en-LK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1AD2DD-5CDA-82E4-33A2-D14CCB8D6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>
                <a:effectLst/>
              </a:rPr>
              <a:t>Project Categorization.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KPI Value generation by performance analysis and CV analysis.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Employee allocation and Optimization.</a:t>
            </a:r>
            <a:endParaRPr lang="en-GB" b="1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effectLst/>
              </a:rPr>
              <a:t>Prediction of labor</a:t>
            </a:r>
            <a:r>
              <a:rPr lang="en-GB" b="1" dirty="0"/>
              <a:t>, cost and timeline.</a:t>
            </a:r>
            <a:endParaRPr lang="en-GB" b="1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DCBC78-43DD-1A19-A541-158E7980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1281812"/>
            <a:ext cx="5384800" cy="4294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920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4E6E-C6F1-4574-A381-4B23F06A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29136" y="49920"/>
            <a:ext cx="11684000" cy="792162"/>
          </a:xfrm>
        </p:spPr>
        <p:txBody>
          <a:bodyPr/>
          <a:lstStyle/>
          <a:p>
            <a:r>
              <a:rPr lang="en-LK" b="1" dirty="0"/>
              <a:t>Research Gap</a:t>
            </a:r>
          </a:p>
        </p:txBody>
      </p:sp>
      <p:sp>
        <p:nvSpPr>
          <p:cNvPr id="4" name="Google Shape;317;p10">
            <a:extLst>
              <a:ext uri="{FF2B5EF4-FFF2-40B4-BE49-F238E27FC236}">
                <a16:creationId xmlns:a16="http://schemas.microsoft.com/office/drawing/2014/main" id="{A837FC42-B1EB-5349-900C-193BE193D83C}"/>
              </a:ext>
            </a:extLst>
          </p:cNvPr>
          <p:cNvSpPr/>
          <p:nvPr/>
        </p:nvSpPr>
        <p:spPr>
          <a:xfrm>
            <a:off x="4214299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318;p10">
            <a:extLst>
              <a:ext uri="{FF2B5EF4-FFF2-40B4-BE49-F238E27FC236}">
                <a16:creationId xmlns:a16="http://schemas.microsoft.com/office/drawing/2014/main" id="{8C6796BD-05BF-6826-8E82-76490BCC8EC6}"/>
              </a:ext>
            </a:extLst>
          </p:cNvPr>
          <p:cNvSpPr/>
          <p:nvPr/>
        </p:nvSpPr>
        <p:spPr>
          <a:xfrm>
            <a:off x="5684631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319;p10">
            <a:extLst>
              <a:ext uri="{FF2B5EF4-FFF2-40B4-BE49-F238E27FC236}">
                <a16:creationId xmlns:a16="http://schemas.microsoft.com/office/drawing/2014/main" id="{8C8CFF1C-6508-FF28-F36B-5D1285E650C7}"/>
              </a:ext>
            </a:extLst>
          </p:cNvPr>
          <p:cNvSpPr/>
          <p:nvPr/>
        </p:nvSpPr>
        <p:spPr>
          <a:xfrm>
            <a:off x="7154835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320;p10">
            <a:extLst>
              <a:ext uri="{FF2B5EF4-FFF2-40B4-BE49-F238E27FC236}">
                <a16:creationId xmlns:a16="http://schemas.microsoft.com/office/drawing/2014/main" id="{2E1AE645-6A8F-EA50-FD46-C0B96A6B0154}"/>
              </a:ext>
            </a:extLst>
          </p:cNvPr>
          <p:cNvSpPr/>
          <p:nvPr/>
        </p:nvSpPr>
        <p:spPr>
          <a:xfrm>
            <a:off x="8599207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Google Shape;321;p10">
            <a:extLst>
              <a:ext uri="{FF2B5EF4-FFF2-40B4-BE49-F238E27FC236}">
                <a16:creationId xmlns:a16="http://schemas.microsoft.com/office/drawing/2014/main" id="{6B0220C8-C470-14A0-D9CB-DBA828A5E56F}"/>
              </a:ext>
            </a:extLst>
          </p:cNvPr>
          <p:cNvSpPr/>
          <p:nvPr/>
        </p:nvSpPr>
        <p:spPr>
          <a:xfrm>
            <a:off x="4214299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Google Shape;322;p10">
            <a:extLst>
              <a:ext uri="{FF2B5EF4-FFF2-40B4-BE49-F238E27FC236}">
                <a16:creationId xmlns:a16="http://schemas.microsoft.com/office/drawing/2014/main" id="{F51EB0BA-5333-CD42-892C-A52113ACE991}"/>
              </a:ext>
            </a:extLst>
          </p:cNvPr>
          <p:cNvSpPr/>
          <p:nvPr/>
        </p:nvSpPr>
        <p:spPr>
          <a:xfrm>
            <a:off x="5684631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Google Shape;323;p10">
            <a:extLst>
              <a:ext uri="{FF2B5EF4-FFF2-40B4-BE49-F238E27FC236}">
                <a16:creationId xmlns:a16="http://schemas.microsoft.com/office/drawing/2014/main" id="{9286F8F0-92F5-785C-2C9C-389625233456}"/>
              </a:ext>
            </a:extLst>
          </p:cNvPr>
          <p:cNvSpPr/>
          <p:nvPr/>
        </p:nvSpPr>
        <p:spPr>
          <a:xfrm>
            <a:off x="7154835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Google Shape;324;p10">
            <a:extLst>
              <a:ext uri="{FF2B5EF4-FFF2-40B4-BE49-F238E27FC236}">
                <a16:creationId xmlns:a16="http://schemas.microsoft.com/office/drawing/2014/main" id="{57EAFA6F-5907-158B-D4DF-45333FAC49A4}"/>
              </a:ext>
            </a:extLst>
          </p:cNvPr>
          <p:cNvSpPr/>
          <p:nvPr/>
        </p:nvSpPr>
        <p:spPr>
          <a:xfrm>
            <a:off x="8599207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Google Shape;325;p10">
            <a:extLst>
              <a:ext uri="{FF2B5EF4-FFF2-40B4-BE49-F238E27FC236}">
                <a16:creationId xmlns:a16="http://schemas.microsoft.com/office/drawing/2014/main" id="{4C5E5EAC-2B91-4F38-FDE6-F39D40EDAB5C}"/>
              </a:ext>
            </a:extLst>
          </p:cNvPr>
          <p:cNvSpPr/>
          <p:nvPr/>
        </p:nvSpPr>
        <p:spPr>
          <a:xfrm>
            <a:off x="4214299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Google Shape;326;p10">
            <a:extLst>
              <a:ext uri="{FF2B5EF4-FFF2-40B4-BE49-F238E27FC236}">
                <a16:creationId xmlns:a16="http://schemas.microsoft.com/office/drawing/2014/main" id="{AF3123A2-4430-18C2-75E8-5664673082AE}"/>
              </a:ext>
            </a:extLst>
          </p:cNvPr>
          <p:cNvSpPr/>
          <p:nvPr/>
        </p:nvSpPr>
        <p:spPr>
          <a:xfrm>
            <a:off x="5684631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Google Shape;327;p10">
            <a:extLst>
              <a:ext uri="{FF2B5EF4-FFF2-40B4-BE49-F238E27FC236}">
                <a16:creationId xmlns:a16="http://schemas.microsoft.com/office/drawing/2014/main" id="{027007DA-A9EA-C763-D43C-DC44A765260B}"/>
              </a:ext>
            </a:extLst>
          </p:cNvPr>
          <p:cNvSpPr/>
          <p:nvPr/>
        </p:nvSpPr>
        <p:spPr>
          <a:xfrm>
            <a:off x="7154835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Google Shape;328;p10">
            <a:extLst>
              <a:ext uri="{FF2B5EF4-FFF2-40B4-BE49-F238E27FC236}">
                <a16:creationId xmlns:a16="http://schemas.microsoft.com/office/drawing/2014/main" id="{1647A2D6-3628-EBDA-6F0E-DF7CF339E880}"/>
              </a:ext>
            </a:extLst>
          </p:cNvPr>
          <p:cNvSpPr/>
          <p:nvPr/>
        </p:nvSpPr>
        <p:spPr>
          <a:xfrm>
            <a:off x="8599207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Google Shape;329;p10">
            <a:extLst>
              <a:ext uri="{FF2B5EF4-FFF2-40B4-BE49-F238E27FC236}">
                <a16:creationId xmlns:a16="http://schemas.microsoft.com/office/drawing/2014/main" id="{38AFA6DA-2108-DE4B-270B-FAC6B7E62868}"/>
              </a:ext>
            </a:extLst>
          </p:cNvPr>
          <p:cNvSpPr/>
          <p:nvPr/>
        </p:nvSpPr>
        <p:spPr>
          <a:xfrm>
            <a:off x="4214299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Google Shape;330;p10">
            <a:extLst>
              <a:ext uri="{FF2B5EF4-FFF2-40B4-BE49-F238E27FC236}">
                <a16:creationId xmlns:a16="http://schemas.microsoft.com/office/drawing/2014/main" id="{1DB40373-9569-B5D0-2639-87C97B9008B7}"/>
              </a:ext>
            </a:extLst>
          </p:cNvPr>
          <p:cNvSpPr/>
          <p:nvPr/>
        </p:nvSpPr>
        <p:spPr>
          <a:xfrm>
            <a:off x="5684631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Google Shape;331;p10">
            <a:extLst>
              <a:ext uri="{FF2B5EF4-FFF2-40B4-BE49-F238E27FC236}">
                <a16:creationId xmlns:a16="http://schemas.microsoft.com/office/drawing/2014/main" id="{F3F8F7E6-3F08-DD2E-FEBD-4B77A7E1E4F8}"/>
              </a:ext>
            </a:extLst>
          </p:cNvPr>
          <p:cNvSpPr/>
          <p:nvPr/>
        </p:nvSpPr>
        <p:spPr>
          <a:xfrm>
            <a:off x="7154835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Google Shape;332;p10">
            <a:extLst>
              <a:ext uri="{FF2B5EF4-FFF2-40B4-BE49-F238E27FC236}">
                <a16:creationId xmlns:a16="http://schemas.microsoft.com/office/drawing/2014/main" id="{E87724E0-6D03-5A5C-BA24-427DEE3F2BFA}"/>
              </a:ext>
            </a:extLst>
          </p:cNvPr>
          <p:cNvSpPr/>
          <p:nvPr/>
        </p:nvSpPr>
        <p:spPr>
          <a:xfrm>
            <a:off x="8599207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Google Shape;334;p10">
            <a:extLst>
              <a:ext uri="{FF2B5EF4-FFF2-40B4-BE49-F238E27FC236}">
                <a16:creationId xmlns:a16="http://schemas.microsoft.com/office/drawing/2014/main" id="{3B30A48B-7845-1AAB-0BB6-46EE332AABED}"/>
              </a:ext>
            </a:extLst>
          </p:cNvPr>
          <p:cNvSpPr/>
          <p:nvPr/>
        </p:nvSpPr>
        <p:spPr>
          <a:xfrm>
            <a:off x="2770056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Google Shape;335;p10">
            <a:extLst>
              <a:ext uri="{FF2B5EF4-FFF2-40B4-BE49-F238E27FC236}">
                <a16:creationId xmlns:a16="http://schemas.microsoft.com/office/drawing/2014/main" id="{B89879CB-CBD6-9592-4DA1-AC1E86C98F60}"/>
              </a:ext>
            </a:extLst>
          </p:cNvPr>
          <p:cNvSpPr/>
          <p:nvPr/>
        </p:nvSpPr>
        <p:spPr>
          <a:xfrm>
            <a:off x="2770056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Google Shape;336;p10">
            <a:extLst>
              <a:ext uri="{FF2B5EF4-FFF2-40B4-BE49-F238E27FC236}">
                <a16:creationId xmlns:a16="http://schemas.microsoft.com/office/drawing/2014/main" id="{1BA95741-BBC7-8D9C-C842-5AAB0D8C27C5}"/>
              </a:ext>
            </a:extLst>
          </p:cNvPr>
          <p:cNvSpPr/>
          <p:nvPr/>
        </p:nvSpPr>
        <p:spPr>
          <a:xfrm>
            <a:off x="2770056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" name="Google Shape;337;p10">
            <a:extLst>
              <a:ext uri="{FF2B5EF4-FFF2-40B4-BE49-F238E27FC236}">
                <a16:creationId xmlns:a16="http://schemas.microsoft.com/office/drawing/2014/main" id="{7EA38CB5-3997-7D14-385C-88DD30D733FB}"/>
              </a:ext>
            </a:extLst>
          </p:cNvPr>
          <p:cNvSpPr/>
          <p:nvPr/>
        </p:nvSpPr>
        <p:spPr>
          <a:xfrm>
            <a:off x="2770056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4" name="Google Shape;338;p10">
            <a:extLst>
              <a:ext uri="{FF2B5EF4-FFF2-40B4-BE49-F238E27FC236}">
                <a16:creationId xmlns:a16="http://schemas.microsoft.com/office/drawing/2014/main" id="{3F8BFC3C-36D3-192C-932A-C002C70B618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4933" y="4028310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53;p10">
            <a:extLst>
              <a:ext uri="{FF2B5EF4-FFF2-40B4-BE49-F238E27FC236}">
                <a16:creationId xmlns:a16="http://schemas.microsoft.com/office/drawing/2014/main" id="{4CC0D853-5AA8-9F3D-5320-05A936FBDD3A}"/>
              </a:ext>
            </a:extLst>
          </p:cNvPr>
          <p:cNvSpPr/>
          <p:nvPr/>
        </p:nvSpPr>
        <p:spPr>
          <a:xfrm>
            <a:off x="191148" y="2214211"/>
            <a:ext cx="2543261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" name="Google Shape;354;p10">
            <a:extLst>
              <a:ext uri="{FF2B5EF4-FFF2-40B4-BE49-F238E27FC236}">
                <a16:creationId xmlns:a16="http://schemas.microsoft.com/office/drawing/2014/main" id="{C3209E7E-FCE0-2970-A09F-FA00D77A66B8}"/>
              </a:ext>
            </a:extLst>
          </p:cNvPr>
          <p:cNvSpPr/>
          <p:nvPr/>
        </p:nvSpPr>
        <p:spPr>
          <a:xfrm>
            <a:off x="191148" y="3021244"/>
            <a:ext cx="2543261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" name="Google Shape;355;p10">
            <a:extLst>
              <a:ext uri="{FF2B5EF4-FFF2-40B4-BE49-F238E27FC236}">
                <a16:creationId xmlns:a16="http://schemas.microsoft.com/office/drawing/2014/main" id="{5CB12D73-18A1-95A9-9A41-8506FF75608A}"/>
              </a:ext>
            </a:extLst>
          </p:cNvPr>
          <p:cNvSpPr/>
          <p:nvPr/>
        </p:nvSpPr>
        <p:spPr>
          <a:xfrm>
            <a:off x="191148" y="3822007"/>
            <a:ext cx="2543261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1" name="Google Shape;356;p10">
            <a:extLst>
              <a:ext uri="{FF2B5EF4-FFF2-40B4-BE49-F238E27FC236}">
                <a16:creationId xmlns:a16="http://schemas.microsoft.com/office/drawing/2014/main" id="{8C69428A-81B6-2D41-6FEC-D6727C468EFE}"/>
              </a:ext>
            </a:extLst>
          </p:cNvPr>
          <p:cNvSpPr/>
          <p:nvPr/>
        </p:nvSpPr>
        <p:spPr>
          <a:xfrm>
            <a:off x="191148" y="4626230"/>
            <a:ext cx="2543261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4" name="Google Shape;359;p10">
            <a:extLst>
              <a:ext uri="{FF2B5EF4-FFF2-40B4-BE49-F238E27FC236}">
                <a16:creationId xmlns:a16="http://schemas.microsoft.com/office/drawing/2014/main" id="{234FB384-CD52-0E3E-147C-FFDFDD1225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6083" y="3254125"/>
            <a:ext cx="373089" cy="36698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371;p10">
            <a:extLst>
              <a:ext uri="{FF2B5EF4-FFF2-40B4-BE49-F238E27FC236}">
                <a16:creationId xmlns:a16="http://schemas.microsoft.com/office/drawing/2014/main" id="{87344771-17E8-E8F1-8F70-96DEF7266543}"/>
              </a:ext>
            </a:extLst>
          </p:cNvPr>
          <p:cNvSpPr txBox="1"/>
          <p:nvPr/>
        </p:nvSpPr>
        <p:spPr>
          <a:xfrm>
            <a:off x="4231808" y="1474054"/>
            <a:ext cx="1470332" cy="63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Application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Google Shape;374;p10">
            <a:extLst>
              <a:ext uri="{FF2B5EF4-FFF2-40B4-BE49-F238E27FC236}">
                <a16:creationId xmlns:a16="http://schemas.microsoft.com/office/drawing/2014/main" id="{CF2A0778-8AFB-7A6C-DA57-49306B144C35}"/>
              </a:ext>
            </a:extLst>
          </p:cNvPr>
          <p:cNvSpPr txBox="1"/>
          <p:nvPr/>
        </p:nvSpPr>
        <p:spPr>
          <a:xfrm>
            <a:off x="2764933" y="1202488"/>
            <a:ext cx="1322892" cy="95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Applicable for construction Projects</a:t>
            </a:r>
            <a:endParaRPr dirty="0"/>
          </a:p>
        </p:txBody>
      </p:sp>
      <p:sp>
        <p:nvSpPr>
          <p:cNvPr id="52" name="Google Shape;375;p10">
            <a:extLst>
              <a:ext uri="{FF2B5EF4-FFF2-40B4-BE49-F238E27FC236}">
                <a16:creationId xmlns:a16="http://schemas.microsoft.com/office/drawing/2014/main" id="{9475A1B0-A262-12DF-1908-D9121B611D71}"/>
              </a:ext>
            </a:extLst>
          </p:cNvPr>
          <p:cNvSpPr txBox="1"/>
          <p:nvPr/>
        </p:nvSpPr>
        <p:spPr>
          <a:xfrm>
            <a:off x="8726041" y="765500"/>
            <a:ext cx="1178902" cy="136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583" b="1" dirty="0">
                <a:latin typeface="Open Sans"/>
                <a:ea typeface="Open Sans"/>
                <a:cs typeface="Open Sans"/>
                <a:sym typeface="Open Sans"/>
              </a:rPr>
              <a:t>Real time predictive analysis of project</a:t>
            </a:r>
            <a:endParaRPr dirty="0"/>
          </a:p>
        </p:txBody>
      </p:sp>
      <p:sp>
        <p:nvSpPr>
          <p:cNvPr id="53" name="Google Shape;376;p10">
            <a:extLst>
              <a:ext uri="{FF2B5EF4-FFF2-40B4-BE49-F238E27FC236}">
                <a16:creationId xmlns:a16="http://schemas.microsoft.com/office/drawing/2014/main" id="{06C8C0E8-8655-BBA4-CAC7-703FAB6D3CD2}"/>
              </a:ext>
            </a:extLst>
          </p:cNvPr>
          <p:cNvSpPr txBox="1"/>
          <p:nvPr/>
        </p:nvSpPr>
        <p:spPr>
          <a:xfrm>
            <a:off x="407372" y="1484784"/>
            <a:ext cx="2110809" cy="638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  <a:endParaRPr dirty="0"/>
          </a:p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Reference</a:t>
            </a:r>
            <a:endParaRPr dirty="0"/>
          </a:p>
        </p:txBody>
      </p:sp>
      <p:sp>
        <p:nvSpPr>
          <p:cNvPr id="54" name="Google Shape;377;p10">
            <a:extLst>
              <a:ext uri="{FF2B5EF4-FFF2-40B4-BE49-F238E27FC236}">
                <a16:creationId xmlns:a16="http://schemas.microsoft.com/office/drawing/2014/main" id="{0844BDA3-00C8-E680-5C8D-63B9E4B56BB5}"/>
              </a:ext>
            </a:extLst>
          </p:cNvPr>
          <p:cNvSpPr txBox="1"/>
          <p:nvPr/>
        </p:nvSpPr>
        <p:spPr>
          <a:xfrm>
            <a:off x="812999" y="2395794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Procore</a:t>
            </a:r>
            <a:endParaRPr dirty="0"/>
          </a:p>
        </p:txBody>
      </p:sp>
      <p:sp>
        <p:nvSpPr>
          <p:cNvPr id="55" name="Google Shape;378;p10">
            <a:extLst>
              <a:ext uri="{FF2B5EF4-FFF2-40B4-BE49-F238E27FC236}">
                <a16:creationId xmlns:a16="http://schemas.microsoft.com/office/drawing/2014/main" id="{0CE0D790-2186-910D-8113-AF92C311F924}"/>
              </a:ext>
            </a:extLst>
          </p:cNvPr>
          <p:cNvSpPr txBox="1"/>
          <p:nvPr/>
        </p:nvSpPr>
        <p:spPr>
          <a:xfrm>
            <a:off x="892888" y="3246290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Primavera P6</a:t>
            </a:r>
            <a:endParaRPr dirty="0"/>
          </a:p>
        </p:txBody>
      </p:sp>
      <p:sp>
        <p:nvSpPr>
          <p:cNvPr id="56" name="Google Shape;379;p10">
            <a:extLst>
              <a:ext uri="{FF2B5EF4-FFF2-40B4-BE49-F238E27FC236}">
                <a16:creationId xmlns:a16="http://schemas.microsoft.com/office/drawing/2014/main" id="{52A6C4B7-0BDB-FC26-0007-7D6EE9E6D732}"/>
              </a:ext>
            </a:extLst>
          </p:cNvPr>
          <p:cNvSpPr txBox="1"/>
          <p:nvPr/>
        </p:nvSpPr>
        <p:spPr>
          <a:xfrm>
            <a:off x="339830" y="4028310"/>
            <a:ext cx="2245891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nPlan</a:t>
            </a:r>
            <a:endParaRPr dirty="0"/>
          </a:p>
        </p:txBody>
      </p:sp>
      <p:sp>
        <p:nvSpPr>
          <p:cNvPr id="57" name="Google Shape;380;p10">
            <a:extLst>
              <a:ext uri="{FF2B5EF4-FFF2-40B4-BE49-F238E27FC236}">
                <a16:creationId xmlns:a16="http://schemas.microsoft.com/office/drawing/2014/main" id="{B856EB01-3945-8897-9CBB-D9581D1FC71C}"/>
              </a:ext>
            </a:extLst>
          </p:cNvPr>
          <p:cNvSpPr txBox="1"/>
          <p:nvPr/>
        </p:nvSpPr>
        <p:spPr>
          <a:xfrm>
            <a:off x="492646" y="4844525"/>
            <a:ext cx="1963605" cy="31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BuildTrend</a:t>
            </a:r>
            <a:endParaRPr sz="148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Google Shape;356;p10">
            <a:extLst>
              <a:ext uri="{FF2B5EF4-FFF2-40B4-BE49-F238E27FC236}">
                <a16:creationId xmlns:a16="http://schemas.microsoft.com/office/drawing/2014/main" id="{03A003AF-D050-E318-327C-B8FBCA73755C}"/>
              </a:ext>
            </a:extLst>
          </p:cNvPr>
          <p:cNvSpPr/>
          <p:nvPr/>
        </p:nvSpPr>
        <p:spPr>
          <a:xfrm>
            <a:off x="168367" y="5445224"/>
            <a:ext cx="2543261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LK" dirty="0"/>
          </a:p>
        </p:txBody>
      </p:sp>
      <p:sp>
        <p:nvSpPr>
          <p:cNvPr id="60" name="Google Shape;380;p10">
            <a:extLst>
              <a:ext uri="{FF2B5EF4-FFF2-40B4-BE49-F238E27FC236}">
                <a16:creationId xmlns:a16="http://schemas.microsoft.com/office/drawing/2014/main" id="{E16EE6EB-673E-C9EE-0E3D-B89D96696C96}"/>
              </a:ext>
            </a:extLst>
          </p:cNvPr>
          <p:cNvSpPr txBox="1"/>
          <p:nvPr/>
        </p:nvSpPr>
        <p:spPr>
          <a:xfrm>
            <a:off x="892888" y="5636756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Pulse</a:t>
            </a:r>
            <a:endParaRPr dirty="0"/>
          </a:p>
        </p:txBody>
      </p:sp>
      <p:sp>
        <p:nvSpPr>
          <p:cNvPr id="61" name="Google Shape;371;p10">
            <a:extLst>
              <a:ext uri="{FF2B5EF4-FFF2-40B4-BE49-F238E27FC236}">
                <a16:creationId xmlns:a16="http://schemas.microsoft.com/office/drawing/2014/main" id="{950FA35C-2BC9-5556-9DE1-07DA287CD9C2}"/>
              </a:ext>
            </a:extLst>
          </p:cNvPr>
          <p:cNvSpPr txBox="1"/>
          <p:nvPr/>
        </p:nvSpPr>
        <p:spPr>
          <a:xfrm>
            <a:off x="5648471" y="1128707"/>
            <a:ext cx="1470332" cy="95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KPI based manpower allocation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Google Shape;371;p10">
            <a:extLst>
              <a:ext uri="{FF2B5EF4-FFF2-40B4-BE49-F238E27FC236}">
                <a16:creationId xmlns:a16="http://schemas.microsoft.com/office/drawing/2014/main" id="{5FB14377-ACDC-9D1E-F07E-28DE7ECF068F}"/>
              </a:ext>
            </a:extLst>
          </p:cNvPr>
          <p:cNvSpPr txBox="1"/>
          <p:nvPr/>
        </p:nvSpPr>
        <p:spPr>
          <a:xfrm>
            <a:off x="7118803" y="1474054"/>
            <a:ext cx="1470332" cy="63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Categorization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3" name="Google Shape;320;p10">
            <a:extLst>
              <a:ext uri="{FF2B5EF4-FFF2-40B4-BE49-F238E27FC236}">
                <a16:creationId xmlns:a16="http://schemas.microsoft.com/office/drawing/2014/main" id="{CCA4E349-7210-81F5-5613-C9E8223B7205}"/>
              </a:ext>
            </a:extLst>
          </p:cNvPr>
          <p:cNvSpPr/>
          <p:nvPr/>
        </p:nvSpPr>
        <p:spPr>
          <a:xfrm>
            <a:off x="10041854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4" name="Google Shape;324;p10">
            <a:extLst>
              <a:ext uri="{FF2B5EF4-FFF2-40B4-BE49-F238E27FC236}">
                <a16:creationId xmlns:a16="http://schemas.microsoft.com/office/drawing/2014/main" id="{B887943F-63EB-F1EA-F2D3-5C3C19F8E9D5}"/>
              </a:ext>
            </a:extLst>
          </p:cNvPr>
          <p:cNvSpPr/>
          <p:nvPr/>
        </p:nvSpPr>
        <p:spPr>
          <a:xfrm>
            <a:off x="10041854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5" name="Google Shape;328;p10">
            <a:extLst>
              <a:ext uri="{FF2B5EF4-FFF2-40B4-BE49-F238E27FC236}">
                <a16:creationId xmlns:a16="http://schemas.microsoft.com/office/drawing/2014/main" id="{9821AA18-CD86-9143-74D4-D6F773A2C3FD}"/>
              </a:ext>
            </a:extLst>
          </p:cNvPr>
          <p:cNvSpPr/>
          <p:nvPr/>
        </p:nvSpPr>
        <p:spPr>
          <a:xfrm>
            <a:off x="10041854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6" name="Google Shape;332;p10">
            <a:extLst>
              <a:ext uri="{FF2B5EF4-FFF2-40B4-BE49-F238E27FC236}">
                <a16:creationId xmlns:a16="http://schemas.microsoft.com/office/drawing/2014/main" id="{A1821413-F2C0-B4D6-4602-231559D07EC8}"/>
              </a:ext>
            </a:extLst>
          </p:cNvPr>
          <p:cNvSpPr/>
          <p:nvPr/>
        </p:nvSpPr>
        <p:spPr>
          <a:xfrm>
            <a:off x="10041854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1" name="Google Shape;375;p10">
            <a:extLst>
              <a:ext uri="{FF2B5EF4-FFF2-40B4-BE49-F238E27FC236}">
                <a16:creationId xmlns:a16="http://schemas.microsoft.com/office/drawing/2014/main" id="{256185F7-3392-B254-B60E-AE6DD224F78F}"/>
              </a:ext>
            </a:extLst>
          </p:cNvPr>
          <p:cNvSpPr txBox="1"/>
          <p:nvPr/>
        </p:nvSpPr>
        <p:spPr>
          <a:xfrm>
            <a:off x="10041854" y="1123499"/>
            <a:ext cx="1406619" cy="10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583" b="1" dirty="0">
                <a:latin typeface="Open Sans"/>
                <a:ea typeface="Open Sans"/>
                <a:cs typeface="Open Sans"/>
                <a:sym typeface="Open Sans"/>
              </a:rPr>
              <a:t>Labor requirement Prediction</a:t>
            </a:r>
            <a:endParaRPr dirty="0"/>
          </a:p>
        </p:txBody>
      </p:sp>
      <p:pic>
        <p:nvPicPr>
          <p:cNvPr id="72" name="Google Shape;359;p10">
            <a:extLst>
              <a:ext uri="{FF2B5EF4-FFF2-40B4-BE49-F238E27FC236}">
                <a16:creationId xmlns:a16="http://schemas.microsoft.com/office/drawing/2014/main" id="{E6C43294-1AF7-4665-30AB-9D11D6F903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9398" y="2369786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38;p10">
            <a:extLst>
              <a:ext uri="{FF2B5EF4-FFF2-40B4-BE49-F238E27FC236}">
                <a16:creationId xmlns:a16="http://schemas.microsoft.com/office/drawing/2014/main" id="{1E02D243-E3E7-2844-7FD9-EFBCD402D15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1858" y="239864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359;p10">
            <a:extLst>
              <a:ext uri="{FF2B5EF4-FFF2-40B4-BE49-F238E27FC236}">
                <a16:creationId xmlns:a16="http://schemas.microsoft.com/office/drawing/2014/main" id="{19F40733-622C-8099-59DD-60EAB0CF1E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288" y="2371961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59;p10">
            <a:extLst>
              <a:ext uri="{FF2B5EF4-FFF2-40B4-BE49-F238E27FC236}">
                <a16:creationId xmlns:a16="http://schemas.microsoft.com/office/drawing/2014/main" id="{19ABC0DA-2436-8139-7EDD-317F099E76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5971" y="2371961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59;p10">
            <a:extLst>
              <a:ext uri="{FF2B5EF4-FFF2-40B4-BE49-F238E27FC236}">
                <a16:creationId xmlns:a16="http://schemas.microsoft.com/office/drawing/2014/main" id="{13150BDE-4204-42D1-C110-8F3EC9C237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6425" y="2371961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359;p10">
            <a:extLst>
              <a:ext uri="{FF2B5EF4-FFF2-40B4-BE49-F238E27FC236}">
                <a16:creationId xmlns:a16="http://schemas.microsoft.com/office/drawing/2014/main" id="{06DA36C2-58AC-57A1-FF1E-9ED2813D84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9398" y="322245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359;p10">
            <a:extLst>
              <a:ext uri="{FF2B5EF4-FFF2-40B4-BE49-F238E27FC236}">
                <a16:creationId xmlns:a16="http://schemas.microsoft.com/office/drawing/2014/main" id="{0CD0FA28-F066-5653-6CBE-F09DF12219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287" y="319862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359;p10">
            <a:extLst>
              <a:ext uri="{FF2B5EF4-FFF2-40B4-BE49-F238E27FC236}">
                <a16:creationId xmlns:a16="http://schemas.microsoft.com/office/drawing/2014/main" id="{091B6CFE-6500-95D1-1675-BA8D63304F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8906" y="3192001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359;p10">
            <a:extLst>
              <a:ext uri="{FF2B5EF4-FFF2-40B4-BE49-F238E27FC236}">
                <a16:creationId xmlns:a16="http://schemas.microsoft.com/office/drawing/2014/main" id="{732034EC-7503-72C0-C13B-07511762CB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90615" y="321117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338;p10">
            <a:extLst>
              <a:ext uri="{FF2B5EF4-FFF2-40B4-BE49-F238E27FC236}">
                <a16:creationId xmlns:a16="http://schemas.microsoft.com/office/drawing/2014/main" id="{1D4086D9-DA7D-50E4-2CAA-F12BB12D6F8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4933" y="320464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359;p10">
            <a:extLst>
              <a:ext uri="{FF2B5EF4-FFF2-40B4-BE49-F238E27FC236}">
                <a16:creationId xmlns:a16="http://schemas.microsoft.com/office/drawing/2014/main" id="{2C45A7DE-0809-331E-2D16-73A92D7B03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9398" y="4041380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38;p10">
            <a:extLst>
              <a:ext uri="{FF2B5EF4-FFF2-40B4-BE49-F238E27FC236}">
                <a16:creationId xmlns:a16="http://schemas.microsoft.com/office/drawing/2014/main" id="{B6AA1C1B-4DB5-8A0C-B842-46BE06AF543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8902" y="402831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59;p10">
            <a:extLst>
              <a:ext uri="{FF2B5EF4-FFF2-40B4-BE49-F238E27FC236}">
                <a16:creationId xmlns:a16="http://schemas.microsoft.com/office/drawing/2014/main" id="{6D3C8EE9-6904-EA08-A751-4CDBC0E404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92920" y="4041380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338;p10">
            <a:extLst>
              <a:ext uri="{FF2B5EF4-FFF2-40B4-BE49-F238E27FC236}">
                <a16:creationId xmlns:a16="http://schemas.microsoft.com/office/drawing/2014/main" id="{83BBF8A1-D27B-3D6C-3285-720ED96C4E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3921" y="478334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359;p10">
            <a:extLst>
              <a:ext uri="{FF2B5EF4-FFF2-40B4-BE49-F238E27FC236}">
                <a16:creationId xmlns:a16="http://schemas.microsoft.com/office/drawing/2014/main" id="{3EF6362C-5AA4-FD1C-F220-F799D4C959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9397" y="480030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359;p10">
            <a:extLst>
              <a:ext uri="{FF2B5EF4-FFF2-40B4-BE49-F238E27FC236}">
                <a16:creationId xmlns:a16="http://schemas.microsoft.com/office/drawing/2014/main" id="{5E540C1E-EC7E-0D78-EC60-4E5BCF731A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287" y="480248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359;p10">
            <a:extLst>
              <a:ext uri="{FF2B5EF4-FFF2-40B4-BE49-F238E27FC236}">
                <a16:creationId xmlns:a16="http://schemas.microsoft.com/office/drawing/2014/main" id="{532127C2-CB42-1F1F-77B2-1131E62591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5970" y="480248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359;p10">
            <a:extLst>
              <a:ext uri="{FF2B5EF4-FFF2-40B4-BE49-F238E27FC236}">
                <a16:creationId xmlns:a16="http://schemas.microsoft.com/office/drawing/2014/main" id="{4724C018-551F-C4CC-DE92-AFCD72140C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6424" y="480248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338;p10">
            <a:extLst>
              <a:ext uri="{FF2B5EF4-FFF2-40B4-BE49-F238E27FC236}">
                <a16:creationId xmlns:a16="http://schemas.microsoft.com/office/drawing/2014/main" id="{771F69CA-1C71-E771-027A-01205006991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1551" y="404138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338;p10">
            <a:extLst>
              <a:ext uri="{FF2B5EF4-FFF2-40B4-BE49-F238E27FC236}">
                <a16:creationId xmlns:a16="http://schemas.microsoft.com/office/drawing/2014/main" id="{929FD558-65B4-57F9-37B0-D40F2CACDD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19158" y="235307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338;p10">
            <a:extLst>
              <a:ext uri="{FF2B5EF4-FFF2-40B4-BE49-F238E27FC236}">
                <a16:creationId xmlns:a16="http://schemas.microsoft.com/office/drawing/2014/main" id="{15ED39FA-3517-D867-DD0E-DA6EE1322D4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3485" y="4813933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325;p10">
            <a:extLst>
              <a:ext uri="{FF2B5EF4-FFF2-40B4-BE49-F238E27FC236}">
                <a16:creationId xmlns:a16="http://schemas.microsoft.com/office/drawing/2014/main" id="{EC1BB0E9-12CE-0191-3AD7-7921E6FBAB00}"/>
              </a:ext>
            </a:extLst>
          </p:cNvPr>
          <p:cNvSpPr/>
          <p:nvPr/>
        </p:nvSpPr>
        <p:spPr>
          <a:xfrm>
            <a:off x="4204231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2" name="Google Shape;326;p10">
            <a:extLst>
              <a:ext uri="{FF2B5EF4-FFF2-40B4-BE49-F238E27FC236}">
                <a16:creationId xmlns:a16="http://schemas.microsoft.com/office/drawing/2014/main" id="{C32CB441-3BE9-4ABE-02EA-F1D63A33F754}"/>
              </a:ext>
            </a:extLst>
          </p:cNvPr>
          <p:cNvSpPr/>
          <p:nvPr/>
        </p:nvSpPr>
        <p:spPr>
          <a:xfrm>
            <a:off x="5674563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3" name="Google Shape;327;p10">
            <a:extLst>
              <a:ext uri="{FF2B5EF4-FFF2-40B4-BE49-F238E27FC236}">
                <a16:creationId xmlns:a16="http://schemas.microsoft.com/office/drawing/2014/main" id="{E5FA6CBF-4D88-FA9F-4F28-CBB8B100A545}"/>
              </a:ext>
            </a:extLst>
          </p:cNvPr>
          <p:cNvSpPr/>
          <p:nvPr/>
        </p:nvSpPr>
        <p:spPr>
          <a:xfrm>
            <a:off x="7144767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4" name="Google Shape;328;p10">
            <a:extLst>
              <a:ext uri="{FF2B5EF4-FFF2-40B4-BE49-F238E27FC236}">
                <a16:creationId xmlns:a16="http://schemas.microsoft.com/office/drawing/2014/main" id="{F064A937-5837-5A76-62A0-C697B90069A8}"/>
              </a:ext>
            </a:extLst>
          </p:cNvPr>
          <p:cNvSpPr/>
          <p:nvPr/>
        </p:nvSpPr>
        <p:spPr>
          <a:xfrm>
            <a:off x="8589139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5" name="Google Shape;336;p10">
            <a:extLst>
              <a:ext uri="{FF2B5EF4-FFF2-40B4-BE49-F238E27FC236}">
                <a16:creationId xmlns:a16="http://schemas.microsoft.com/office/drawing/2014/main" id="{4787DF3D-6D19-E243-CDB4-1602CCABB5DD}"/>
              </a:ext>
            </a:extLst>
          </p:cNvPr>
          <p:cNvSpPr/>
          <p:nvPr/>
        </p:nvSpPr>
        <p:spPr>
          <a:xfrm>
            <a:off x="2745169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06" name="Google Shape;338;p10">
            <a:extLst>
              <a:ext uri="{FF2B5EF4-FFF2-40B4-BE49-F238E27FC236}">
                <a16:creationId xmlns:a16="http://schemas.microsoft.com/office/drawing/2014/main" id="{92657E1C-5506-B146-D8FA-670CC69F91C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3921" y="5571892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328;p10">
            <a:extLst>
              <a:ext uri="{FF2B5EF4-FFF2-40B4-BE49-F238E27FC236}">
                <a16:creationId xmlns:a16="http://schemas.microsoft.com/office/drawing/2014/main" id="{BDB372CA-BF7C-B2D8-A4F6-44EBEA9F4DDB}"/>
              </a:ext>
            </a:extLst>
          </p:cNvPr>
          <p:cNvSpPr/>
          <p:nvPr/>
        </p:nvSpPr>
        <p:spPr>
          <a:xfrm>
            <a:off x="10031786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0" name="Google Shape;338;p10">
            <a:extLst>
              <a:ext uri="{FF2B5EF4-FFF2-40B4-BE49-F238E27FC236}">
                <a16:creationId xmlns:a16="http://schemas.microsoft.com/office/drawing/2014/main" id="{7B0B4A11-439B-B6EB-A004-4C5BFE22461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83992" y="557189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338;p10">
            <a:extLst>
              <a:ext uri="{FF2B5EF4-FFF2-40B4-BE49-F238E27FC236}">
                <a16:creationId xmlns:a16="http://schemas.microsoft.com/office/drawing/2014/main" id="{26F46771-EDF5-D3E0-BA6F-E48BC1CB2FD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6395" y="557189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338;p10">
            <a:extLst>
              <a:ext uri="{FF2B5EF4-FFF2-40B4-BE49-F238E27FC236}">
                <a16:creationId xmlns:a16="http://schemas.microsoft.com/office/drawing/2014/main" id="{902AC0F6-E629-79E4-3436-CCB78707FF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44866" y="557455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338;p10">
            <a:extLst>
              <a:ext uri="{FF2B5EF4-FFF2-40B4-BE49-F238E27FC236}">
                <a16:creationId xmlns:a16="http://schemas.microsoft.com/office/drawing/2014/main" id="{C25C38FC-2EEB-1CCE-831C-E9127749133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7756" y="557189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338;p10">
            <a:extLst>
              <a:ext uri="{FF2B5EF4-FFF2-40B4-BE49-F238E27FC236}">
                <a16:creationId xmlns:a16="http://schemas.microsoft.com/office/drawing/2014/main" id="{82E96D84-0FD1-5666-D609-90CF4649C54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0611" y="557189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Picture 11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6FAE65B-7187-5462-ECB8-3089B69A38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477" y="75721"/>
            <a:ext cx="1184064" cy="1010155"/>
          </a:xfrm>
          <a:prstGeom prst="rect">
            <a:avLst/>
          </a:prstGeom>
        </p:spPr>
      </p:pic>
      <p:pic>
        <p:nvPicPr>
          <p:cNvPr id="117" name="Google Shape;338;p10">
            <a:extLst>
              <a:ext uri="{FF2B5EF4-FFF2-40B4-BE49-F238E27FC236}">
                <a16:creationId xmlns:a16="http://schemas.microsoft.com/office/drawing/2014/main" id="{5280BE23-388B-BFB0-2D83-C7563F7B9A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2283" y="4041380"/>
            <a:ext cx="367616" cy="3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753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2" ma:contentTypeDescription="Create a new document." ma:contentTypeScope="" ma:versionID="96727191fe4b95221a8f88b70a692cf6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e769db03b839454d9301c7bf71b8927a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FD1879-7B68-4AB6-8799-3A6545F9D5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40CD0A-2A99-45A3-992F-9FC97E4B747B}">
  <ds:schemaRefs>
    <ds:schemaRef ds:uri="http://schemas.microsoft.com/office/2006/metadata/properties"/>
    <ds:schemaRef ds:uri="http://schemas.microsoft.com/office/infopath/2007/PartnerControls"/>
    <ds:schemaRef ds:uri="4da6588c-a52b-4d0b-8663-93e0f7ef87c0"/>
    <ds:schemaRef ds:uri="db72c12f-87a4-44ab-bbc5-4cc8306b158a"/>
  </ds:schemaRefs>
</ds:datastoreItem>
</file>

<file path=customXml/itemProps3.xml><?xml version="1.0" encoding="utf-8"?>
<ds:datastoreItem xmlns:ds="http://schemas.openxmlformats.org/officeDocument/2006/customXml" ds:itemID="{5B22A6C7-2974-4C97-9389-9AE64D0984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6588c-a52b-4d0b-8663-93e0f7ef87c0"/>
    <ds:schemaRef ds:uri="db72c12f-87a4-44ab-bbc5-4cc8306b15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{943258F4-3265-894A-AF17-192107FA38FB}tf10001060_mac</Template>
  <TotalTime>12431</TotalTime>
  <Words>1847</Words>
  <Application>Microsoft Macintosh PowerPoint</Application>
  <PresentationFormat>Widescreen</PresentationFormat>
  <Paragraphs>349</Paragraphs>
  <Slides>45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-webkit-standard</vt:lpstr>
      <vt:lpstr>Adobe Devanagari</vt:lpstr>
      <vt:lpstr>Arial</vt:lpstr>
      <vt:lpstr>Calibri</vt:lpstr>
      <vt:lpstr>Cambria</vt:lpstr>
      <vt:lpstr>Cambria (Body)</vt:lpstr>
      <vt:lpstr>Google Sans</vt:lpstr>
      <vt:lpstr>Helvetica</vt:lpstr>
      <vt:lpstr>Open Sans</vt:lpstr>
      <vt:lpstr>Wingdings</vt:lpstr>
      <vt:lpstr>Office Theme</vt:lpstr>
      <vt:lpstr>Automated Man Power Allocation By Performance  Analysis and Project Categorization For Construction Projects </vt:lpstr>
      <vt:lpstr>PowerPoint Presentation</vt:lpstr>
      <vt:lpstr>PowerPoint Presentation</vt:lpstr>
      <vt:lpstr>Evidences</vt:lpstr>
      <vt:lpstr>Introduction</vt:lpstr>
      <vt:lpstr>Research Problem</vt:lpstr>
      <vt:lpstr> Main Objective</vt:lpstr>
      <vt:lpstr> Sub Objectives</vt:lpstr>
      <vt:lpstr>Research Gap</vt:lpstr>
      <vt:lpstr>PowerPoint Presentation</vt:lpstr>
      <vt:lpstr>IT21087660|Perera K.M</vt:lpstr>
      <vt:lpstr>Overview Diagram</vt:lpstr>
      <vt:lpstr>Progress 100% Completion</vt:lpstr>
      <vt:lpstr>Importance &amp; Industry Benefits:</vt:lpstr>
      <vt:lpstr>Project Evidence</vt:lpstr>
      <vt:lpstr>Project Evidence</vt:lpstr>
      <vt:lpstr>Project Evidence</vt:lpstr>
      <vt:lpstr>IT21276750|Isuranga K.M.S</vt:lpstr>
      <vt:lpstr>PowerPoint Presentation</vt:lpstr>
      <vt:lpstr>PowerPoint Presentation</vt:lpstr>
      <vt:lpstr>Progress (100% Completion):</vt:lpstr>
      <vt:lpstr>  Importance &amp; Industry Benefits:  </vt:lpstr>
      <vt:lpstr>Project Evidence (PP1)</vt:lpstr>
      <vt:lpstr>Project  Evidence (PP1)</vt:lpstr>
      <vt:lpstr>PowerPoint Presentation</vt:lpstr>
      <vt:lpstr>IT21069840|Devashika R.P.P.A</vt:lpstr>
      <vt:lpstr>Overview Diagram</vt:lpstr>
      <vt:lpstr>Progress (100% Completion):</vt:lpstr>
      <vt:lpstr>Importance &amp; Industry Benefits:</vt:lpstr>
      <vt:lpstr>Project Evidence</vt:lpstr>
      <vt:lpstr>Project Evidence</vt:lpstr>
      <vt:lpstr>Project Evidence</vt:lpstr>
      <vt:lpstr>IT21270956|Munagama m.k.h</vt:lpstr>
      <vt:lpstr>Overview Diagram</vt:lpstr>
      <vt:lpstr>Progress (100% Completion):</vt:lpstr>
      <vt:lpstr>Importance &amp; Industry Benefits:</vt:lpstr>
      <vt:lpstr>Project Evidence (PP1)</vt:lpstr>
      <vt:lpstr>Project Evidence (PP1)</vt:lpstr>
      <vt:lpstr>Trained Models</vt:lpstr>
      <vt:lpstr>PowerPoint Presentation</vt:lpstr>
      <vt:lpstr>Commercialization and Entrepenuership</vt:lpstr>
      <vt:lpstr>Feedbacks from User Acceptance Testing</vt:lpstr>
      <vt:lpstr>Demonstration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Man Power Allocation By CV Analysis And Performance Analysis For Construction Projects</dc:title>
  <dc:creator>Munagama M. K. H. it21270956</dc:creator>
  <cp:lastModifiedBy>Munagama M. K. H. it21270956</cp:lastModifiedBy>
  <cp:revision>63</cp:revision>
  <dcterms:created xsi:type="dcterms:W3CDTF">2024-07-25T14:37:03Z</dcterms:created>
  <dcterms:modified xsi:type="dcterms:W3CDTF">2025-05-28T00:51:42Z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